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6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93"/>
  </p:notes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02" r:id="rId9"/>
    <p:sldId id="303" r:id="rId10"/>
    <p:sldId id="306" r:id="rId11"/>
    <p:sldId id="304" r:id="rId12"/>
    <p:sldId id="311" r:id="rId13"/>
    <p:sldId id="312" r:id="rId14"/>
    <p:sldId id="313" r:id="rId15"/>
    <p:sldId id="315" r:id="rId16"/>
    <p:sldId id="314" r:id="rId17"/>
    <p:sldId id="307" r:id="rId18"/>
    <p:sldId id="316" r:id="rId19"/>
    <p:sldId id="317" r:id="rId20"/>
    <p:sldId id="308" r:id="rId21"/>
    <p:sldId id="309" r:id="rId22"/>
    <p:sldId id="310" r:id="rId23"/>
    <p:sldId id="318" r:id="rId24"/>
    <p:sldId id="319" r:id="rId25"/>
    <p:sldId id="322" r:id="rId26"/>
    <p:sldId id="323" r:id="rId27"/>
    <p:sldId id="324" r:id="rId28"/>
    <p:sldId id="325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40" r:id="rId37"/>
    <p:sldId id="329" r:id="rId38"/>
    <p:sldId id="341" r:id="rId39"/>
    <p:sldId id="342" r:id="rId40"/>
    <p:sldId id="343" r:id="rId41"/>
    <p:sldId id="344" r:id="rId42"/>
    <p:sldId id="298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30" r:id="rId52"/>
    <p:sldId id="354" r:id="rId53"/>
    <p:sldId id="355" r:id="rId54"/>
    <p:sldId id="356" r:id="rId55"/>
    <p:sldId id="321" r:id="rId56"/>
    <p:sldId id="297" r:id="rId57"/>
    <p:sldId id="345" r:id="rId58"/>
    <p:sldId id="338" r:id="rId59"/>
    <p:sldId id="258" r:id="rId60"/>
    <p:sldId id="259" r:id="rId61"/>
    <p:sldId id="260" r:id="rId62"/>
    <p:sldId id="261" r:id="rId63"/>
    <p:sldId id="262" r:id="rId64"/>
    <p:sldId id="263" r:id="rId65"/>
    <p:sldId id="264" r:id="rId66"/>
    <p:sldId id="265" r:id="rId67"/>
    <p:sldId id="266" r:id="rId68"/>
    <p:sldId id="267" r:id="rId69"/>
    <p:sldId id="268" r:id="rId70"/>
    <p:sldId id="269" r:id="rId71"/>
    <p:sldId id="273" r:id="rId72"/>
    <p:sldId id="270" r:id="rId73"/>
    <p:sldId id="271" r:id="rId74"/>
    <p:sldId id="272" r:id="rId75"/>
    <p:sldId id="274" r:id="rId76"/>
    <p:sldId id="275" r:id="rId77"/>
    <p:sldId id="276" r:id="rId78"/>
    <p:sldId id="277" r:id="rId79"/>
    <p:sldId id="278" r:id="rId80"/>
    <p:sldId id="279" r:id="rId81"/>
    <p:sldId id="280" r:id="rId82"/>
    <p:sldId id="281" r:id="rId83"/>
    <p:sldId id="282" r:id="rId84"/>
    <p:sldId id="283" r:id="rId85"/>
    <p:sldId id="284" r:id="rId86"/>
    <p:sldId id="285" r:id="rId87"/>
    <p:sldId id="286" r:id="rId88"/>
    <p:sldId id="287" r:id="rId89"/>
    <p:sldId id="288" r:id="rId90"/>
    <p:sldId id="289" r:id="rId91"/>
    <p:sldId id="339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112" y="-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printerSettings" Target="printerSettings/printerSettings1.bin"/><Relationship Id="rId95" Type="http://schemas.openxmlformats.org/officeDocument/2006/relationships/commentAuthors" Target="commentAuthors.xml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3,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BA436-8F4F-4C44-8F1F-851EC5357BA3}" type="datetime2">
              <a:rPr lang="en-US" smtClean="0"/>
              <a:pPr/>
              <a:t>Wednesday, September 3,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57200" y="5043465"/>
            <a:ext cx="822960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CCEBA98F-560C-4997-81C4-81D4D9187EAB}" type="datetime2">
              <a:rPr lang="en-US" smtClean="0"/>
              <a:pPr/>
              <a:t>Wednesday, September 3,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CCEBA98F-560C-4997-81C4-81D4D9187EAB}" type="datetime2">
              <a:rPr lang="en-US" smtClean="0"/>
              <a:pPr/>
              <a:t>Wednesday, September 3,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4829213"/>
            <a:ext cx="822960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38625"/>
            <a:ext cx="8229600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6351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23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6351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DAEBA436-8F4F-4C44-8F1F-851EC5357BA3}" type="datetime2">
              <a:rPr lang="en-US" smtClean="0"/>
              <a:pPr/>
              <a:t>Wednesday, September 3,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01045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06351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3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Kalé</a:t>
            </a:r>
            <a:r>
              <a:rPr lang="en-US" dirty="0" smtClean="0"/>
              <a:t> and PPL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8229600" cy="2125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224377"/>
            <a:ext cx="822960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228423"/>
            <a:ext cx="8229600" cy="1986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8128"/>
            <a:ext cx="8272272" cy="196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7" y="1663699"/>
            <a:ext cx="8195893" cy="194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a Jacobi reduction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3798317" cy="545581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22" b="-21222"/>
          <a:stretch>
            <a:fillRect/>
          </a:stretch>
        </p:blipFill>
        <p:spPr>
          <a:xfrm>
            <a:off x="4255517" y="935846"/>
            <a:ext cx="4431283" cy="5455810"/>
          </a:xfrm>
        </p:spPr>
      </p:pic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3046854"/>
          </a:xfrm>
        </p:spPr>
        <p:txBody>
          <a:bodyPr/>
          <a:lstStyle/>
          <a:p>
            <a:r>
              <a:rPr lang="en-US" dirty="0"/>
              <a:t>Several objects live 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“processor”)</a:t>
            </a:r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objects on 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34" y="3892936"/>
            <a:ext cx="4766279" cy="252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177073"/>
          </a:xfrm>
        </p:spPr>
        <p:txBody>
          <a:bodyPr/>
          <a:lstStyle/>
          <a:p>
            <a:r>
              <a:rPr lang="en-US" dirty="0"/>
              <a:t>Execution is </a:t>
            </a:r>
            <a:r>
              <a:rPr lang="en-US" dirty="0" smtClean="0"/>
              <a:t>triggered </a:t>
            </a:r>
            <a:r>
              <a:rPr lang="en-US" dirty="0"/>
              <a:t>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may generate messages for other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RTS deposits them in the message Q on the target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8" y="3166263"/>
            <a:ext cx="5497383" cy="290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55139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manual.html</a:t>
            </a:r>
            <a:r>
              <a:rPr lang="en-US" sz="2100" dirty="0"/>
              <a:t> 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A.html</a:t>
            </a:r>
            <a:r>
              <a:rPr lang="en-US" sz="2100" dirty="0"/>
              <a:t> </a:t>
            </a:r>
          </a:p>
          <a:p>
            <a:pPr algn="ctr"/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" y="1383924"/>
            <a:ext cx="8229600" cy="1461783"/>
          </a:xfrm>
          <a:solidFill>
            <a:srgbClr val="CCD1D9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</a:rPr>
              <a:t>mainmodule</a:t>
            </a:r>
            <a:r>
              <a:rPr lang="en-US" dirty="0">
                <a:solidFill>
                  <a:srgbClr val="292934"/>
                </a:solidFill>
              </a:rPr>
              <a:t> hello {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</a:rPr>
              <a:t>mainchare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   </a:t>
            </a:r>
            <a:r>
              <a:rPr lang="en-US" b="1" dirty="0" smtClean="0">
                <a:solidFill>
                  <a:srgbClr val="292934"/>
                </a:solidFill>
              </a:rPr>
              <a:t>entry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Main(</a:t>
            </a:r>
            <a:r>
              <a:rPr lang="en-US" dirty="0" err="1">
                <a:solidFill>
                  <a:srgbClr val="292934"/>
                </a:solidFill>
              </a:rPr>
              <a:t>CkArgMsg</a:t>
            </a:r>
            <a:r>
              <a:rPr lang="en-US" dirty="0">
                <a:solidFill>
                  <a:srgbClr val="292934"/>
                </a:solidFill>
              </a:rPr>
              <a:t> ∗m);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>
                <a:solidFill>
                  <a:srgbClr val="292934"/>
                </a:solidFill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};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845707"/>
            <a:ext cx="8229600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" y="3335291"/>
            <a:ext cx="8229600" cy="2844965"/>
          </a:xfrm>
          <a:solidFill>
            <a:srgbClr val="CCD1D9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</a:t>
            </a:r>
            <a:r>
              <a:rPr lang="en-US" dirty="0"/>
              <a:t>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</a:t>
            </a:r>
            <a:r>
              <a:rPr lang="en-US" dirty="0"/>
              <a:t> ”</a:t>
            </a:r>
            <a:r>
              <a:rPr lang="en-US" dirty="0" err="1"/>
              <a:t>hello.decl.h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class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   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hello.def.h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1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1853406"/>
            <a:ext cx="411480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0" y="909978"/>
            <a:ext cx="4114800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413000"/>
            <a:ext cx="3979964" cy="3250506"/>
          </a:xfrm>
          <a:solidFill>
            <a:srgbClr val="CCD1D9"/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err="1">
                <a:latin typeface="+mn-lt"/>
              </a:rPr>
              <a:t>mainmodule</a:t>
            </a:r>
            <a:r>
              <a:rPr lang="en-US" dirty="0">
                <a:latin typeface="+mn-lt"/>
              </a:rPr>
              <a:t> hello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err="1" smtClean="0">
                <a:latin typeface="+mn-lt"/>
              </a:rPr>
              <a:t>mainchare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b="1" dirty="0" smtClean="0">
                <a:latin typeface="+mn-lt"/>
              </a:rPr>
              <a:t>entry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 ∗m);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</a:t>
            </a:r>
            <a:r>
              <a:rPr lang="en-US" b="1" dirty="0" err="1" smtClean="0">
                <a:latin typeface="+mn-lt"/>
              </a:rPr>
              <a:t>chare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b="1" dirty="0" smtClean="0">
                <a:latin typeface="+mn-lt"/>
              </a:rPr>
              <a:t>entry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};</a:t>
            </a:r>
            <a:endParaRPr lang="en-US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681972" y="1469571"/>
            <a:ext cx="4004827" cy="4710685"/>
          </a:xfrm>
          <a:solidFill>
            <a:srgbClr val="CCD1D9"/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hello.decl.h</a:t>
            </a:r>
            <a:r>
              <a:rPr lang="en-US" dirty="0"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Main : </a:t>
            </a:r>
            <a:r>
              <a:rPr lang="en-US" b="1" dirty="0">
                <a:latin typeface="+mn-lt"/>
              </a:rPr>
              <a:t>public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CBase</a:t>
            </a:r>
            <a:r>
              <a:rPr lang="en-US" dirty="0">
                <a:latin typeface="+mn-lt"/>
              </a:rPr>
              <a:t> Main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CProxy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Singleton::</a:t>
            </a:r>
            <a:r>
              <a:rPr lang="en-US" dirty="0" err="1">
                <a:latin typeface="+mn-lt"/>
              </a:rPr>
              <a:t>ckNew</a:t>
            </a:r>
            <a:r>
              <a:rPr lang="en-US" dirty="0">
                <a:latin typeface="+mn-lt"/>
              </a:rPr>
              <a:t>();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Singleton : </a:t>
            </a:r>
            <a:r>
              <a:rPr lang="en-US" b="1" dirty="0">
                <a:latin typeface="+mn-lt"/>
              </a:rPr>
              <a:t>public </a:t>
            </a:r>
            <a:endParaRPr lang="en-US" b="1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CBase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ckout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&lt;&lt; ”Hello World!” &lt;&lt; </a:t>
            </a:r>
            <a:r>
              <a:rPr lang="en-US" dirty="0" err="1">
                <a:latin typeface="+mn-lt"/>
              </a:rPr>
              <a:t>endl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CkExit</a:t>
            </a:r>
            <a:r>
              <a:rPr lang="en-US" dirty="0"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hello.def.h</a:t>
            </a:r>
            <a:r>
              <a:rPr lang="en-US" dirty="0">
                <a:latin typeface="+mn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9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242" b="-73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056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net-linux-x86 64, multicore-darwin-x86 64, </a:t>
            </a:r>
            <a:r>
              <a:rPr lang="en-US" dirty="0" err="1"/>
              <a:t>pamilrts-bluegeneq</a:t>
            </a:r>
            <a:r>
              <a:rPr lang="en-US" dirty="0"/>
              <a:t> etc.</a:t>
            </a:r>
          </a:p>
          <a:p>
            <a:r>
              <a:rPr lang="en-US" dirty="0"/>
              <a:t>OPTS = –with-production, –enable-tracing,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1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</p:spTree>
    <p:extLst>
      <p:ext uri="{BB962C8B-B14F-4D97-AF65-F5344CB8AC3E}">
        <p14:creationId xmlns:p14="http://schemas.microsoft.com/office/powerpoint/2010/main" val="36763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43272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</p:spTree>
    <p:extLst>
      <p:ext uri="{BB962C8B-B14F-4D97-AF65-F5344CB8AC3E}">
        <p14:creationId xmlns:p14="http://schemas.microsoft.com/office/powerpoint/2010/main" val="330034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2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2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</p:spTree>
    <p:extLst>
      <p:ext uri="{BB962C8B-B14F-4D97-AF65-F5344CB8AC3E}">
        <p14:creationId xmlns:p14="http://schemas.microsoft.com/office/powerpoint/2010/main" val="318471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Stencil Computation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42782" y="2994637"/>
            <a:ext cx="8646764" cy="5464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MPI: No overlap among computation and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42782" y="5602177"/>
            <a:ext cx="8646764" cy="8776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Charm: Communication of a </a:t>
            </a:r>
            <a:r>
              <a:rPr lang="en-US" dirty="0" err="1"/>
              <a:t>chare</a:t>
            </a:r>
            <a:r>
              <a:rPr lang="en-US" dirty="0"/>
              <a:t> overlaps with computation of others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582988"/>
            <a:ext cx="8647112" cy="20193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14213" b="-14213"/>
          <a:stretch>
            <a:fillRect/>
          </a:stretch>
        </p:blipFill>
        <p:spPr>
          <a:xfrm>
            <a:off x="242888" y="909638"/>
            <a:ext cx="8647112" cy="2084387"/>
          </a:xfrm>
        </p:spPr>
      </p:pic>
    </p:spTree>
    <p:extLst>
      <p:ext uri="{BB962C8B-B14F-4D97-AF65-F5344CB8AC3E}">
        <p14:creationId xmlns:p14="http://schemas.microsoft.com/office/powerpoint/2010/main" val="168924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287" b="-9287"/>
          <a:stretch>
            <a:fillRect/>
          </a:stretch>
        </p:blipFill>
        <p:spPr>
          <a:xfrm>
            <a:off x="457200" y="2198688"/>
            <a:ext cx="8229600" cy="4300537"/>
          </a:xfrm>
        </p:spPr>
      </p:pic>
    </p:spTree>
    <p:extLst>
      <p:ext uri="{BB962C8B-B14F-4D97-AF65-F5344CB8AC3E}">
        <p14:creationId xmlns:p14="http://schemas.microsoft.com/office/powerpoint/2010/main" val="14871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5001"/>
          </a:xfrm>
        </p:spPr>
        <p:txBody>
          <a:bodyPr/>
          <a:lstStyle/>
          <a:p>
            <a:r>
              <a:rPr lang="en-US" dirty="0" err="1" smtClean="0"/>
              <a:t>Sequentialization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176"/>
            <a:ext cx="8220278" cy="36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4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71" b="-971"/>
          <a:stretch>
            <a:fillRect/>
          </a:stretch>
        </p:blipFill>
        <p:spPr>
          <a:xfrm>
            <a:off x="457200" y="1457325"/>
            <a:ext cx="8229600" cy="369728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5154003"/>
            <a:ext cx="822960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err="1"/>
              <a:t>whereever</a:t>
            </a:r>
            <a:r>
              <a:rPr lang="en-US" dirty="0"/>
              <a:t> 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</p:spTree>
    <p:extLst>
      <p:ext uri="{BB962C8B-B14F-4D97-AF65-F5344CB8AC3E}">
        <p14:creationId xmlns:p14="http://schemas.microsoft.com/office/powerpoint/2010/main" val="58917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Benefits: load balance, communication optimizations, </a:t>
            </a:r>
            <a:r>
              <a:rPr lang="en-US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49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347160"/>
          </a:xfrm>
        </p:spPr>
        <p:txBody>
          <a:bodyPr/>
          <a:lstStyle/>
          <a:p>
            <a:r>
              <a:rPr lang="en-US" dirty="0"/>
              <a:t>Objects connote and promote locality Message-driven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75" y="3317084"/>
            <a:ext cx="5625213" cy="297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</p:spTree>
    <p:extLst>
      <p:ext uri="{BB962C8B-B14F-4D97-AF65-F5344CB8AC3E}">
        <p14:creationId xmlns:p14="http://schemas.microsoft.com/office/powerpoint/2010/main" val="21005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632"/>
            <a:ext cx="822960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Rodrigues, with Mendes and J. Panetta)</a:t>
            </a:r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110"/>
            <a:ext cx="8339780" cy="417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65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52" b="-1805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41" b="-171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8886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8" r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2559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4" r="-41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3176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per core 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440797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34" r="-20534"/>
          <a:stretch>
            <a:fillRect/>
          </a:stretch>
        </p:blipFill>
        <p:spPr>
          <a:xfrm>
            <a:off x="457200" y="2446338"/>
            <a:ext cx="8229600" cy="4017962"/>
          </a:xfrm>
        </p:spPr>
      </p:pic>
    </p:spTree>
    <p:extLst>
      <p:ext uri="{BB962C8B-B14F-4D97-AF65-F5344CB8AC3E}">
        <p14:creationId xmlns:p14="http://schemas.microsoft.com/office/powerpoint/2010/main" val="1361597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mOut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57"/>
            <a:ext cx="9144000" cy="605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98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2516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 err="1"/>
              <a:t>Chare</a:t>
            </a:r>
            <a:r>
              <a:rPr lang="en-US" dirty="0"/>
              <a:t>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1" b="-1501"/>
          <a:stretch>
            <a:fillRect/>
          </a:stretch>
        </p:blipFill>
        <p:spPr>
          <a:xfrm>
            <a:off x="457200" y="3117850"/>
            <a:ext cx="8229600" cy="3021013"/>
          </a:xfrm>
        </p:spPr>
      </p:pic>
    </p:spTree>
    <p:extLst>
      <p:ext uri="{BB962C8B-B14F-4D97-AF65-F5344CB8AC3E}">
        <p14:creationId xmlns:p14="http://schemas.microsoft.com/office/powerpoint/2010/main" val="486379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34198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module that contains the </a:t>
            </a:r>
            <a:r>
              <a:rPr lang="en-US" dirty="0" err="1"/>
              <a:t>mainchare</a:t>
            </a:r>
            <a:r>
              <a:rPr lang="en-US" dirty="0"/>
              <a:t>, is declared as the </a:t>
            </a:r>
            <a:r>
              <a:rPr lang="en-US" dirty="0" err="1"/>
              <a:t>mainmodule</a:t>
            </a:r>
            <a:endParaRPr lang="en-US" dirty="0"/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i="1" dirty="0" err="1" smtClean="0"/>
              <a:t>MyModule.decl.h</a:t>
            </a:r>
            <a:r>
              <a:rPr lang="en-US" i="1" dirty="0" smtClean="0"/>
              <a:t> </a:t>
            </a:r>
            <a:r>
              <a:rPr lang="en-US" dirty="0"/>
              <a:t>and </a:t>
            </a:r>
            <a:r>
              <a:rPr lang="en-US" i="1" dirty="0" err="1" smtClean="0"/>
              <a:t>MyModule.def.h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469341"/>
            <a:ext cx="8229600" cy="1252672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/</a:t>
            </a:r>
            <a:r>
              <a:rPr lang="en-US" dirty="0"/>
              <a:t>/... </a:t>
            </a:r>
            <a:r>
              <a:rPr lang="en-US" dirty="0" err="1"/>
              <a:t>chare</a:t>
            </a:r>
            <a:r>
              <a:rPr lang="en-US" dirty="0"/>
              <a:t>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71608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30291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methods,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i="1" dirty="0" err="1" smtClean="0"/>
              <a:t>CBase</a:t>
            </a:r>
            <a:r>
              <a:rPr lang="en-US" i="1" dirty="0" smtClean="0"/>
              <a:t> </a:t>
            </a:r>
            <a:r>
              <a:rPr lang="en-US" i="1" dirty="0" err="1"/>
              <a:t>MyChare</a:t>
            </a:r>
            <a:r>
              <a:rPr lang="en-US" i="1" dirty="0"/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212896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706763"/>
            <a:ext cx="8229600" cy="1136650"/>
          </a:xfrm>
          <a:solidFill>
            <a:srgbClr val="CCD1D9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868788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367289"/>
            <a:ext cx="8229600" cy="1136650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implementations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23600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9953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313820"/>
            <a:ext cx="8229600" cy="1401917"/>
          </a:xfrm>
          <a:solidFill>
            <a:srgbClr val="CCD1D9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(); </a:t>
            </a:r>
            <a:r>
              <a:rPr lang="en-US" i="1" dirty="0"/>
              <a:t>/∗ constructor entry method ∗/ </a:t>
            </a: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b="1" dirty="0" smtClean="0"/>
              <a:t>void </a:t>
            </a:r>
            <a:r>
              <a:rPr lang="en-US" dirty="0" smtClean="0"/>
              <a:t>foo();</a:t>
            </a:r>
          </a:p>
          <a:p>
            <a:pPr marL="0" indent="0">
              <a:buNone/>
            </a:pP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bar(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param</a:t>
            </a:r>
            <a:r>
              <a:rPr lang="en-US" dirty="0"/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63353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4790043"/>
            <a:ext cx="8229600" cy="1453380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MyChare</a:t>
            </a:r>
            <a:r>
              <a:rPr lang="en-US" dirty="0"/>
              <a:t>() { </a:t>
            </a:r>
            <a:r>
              <a:rPr lang="en-US" i="1" dirty="0"/>
              <a:t>/∗... constructor code ...∗/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 </a:t>
            </a:r>
            <a:r>
              <a:rPr lang="en-US" i="1" dirty="0"/>
              <a:t>/∗... code to execute ...∗/ </a:t>
            </a:r>
            <a:r>
              <a:rPr lang="en-US" dirty="0"/>
              <a:t>}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  <a:r>
              <a:rPr lang="en-US" i="1" dirty="0"/>
              <a:t> /∗... code to execute ...∗/ 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7180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1453"/>
            <a:ext cx="8229600" cy="2496906"/>
          </a:xfrm>
        </p:spPr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i="1" dirty="0" err="1" smtClean="0"/>
              <a:t>CkArgMsg</a:t>
            </a:r>
            <a:endParaRPr lang="en-US" i="1" dirty="0"/>
          </a:p>
          <a:p>
            <a:r>
              <a:rPr lang="en-US" i="1" dirty="0" err="1" smtClean="0"/>
              <a:t>CkArgMsg</a:t>
            </a:r>
            <a:r>
              <a:rPr lang="en-US" dirty="0" smtClean="0"/>
              <a:t> contains </a:t>
            </a:r>
            <a:r>
              <a:rPr lang="en-US" i="1" dirty="0" err="1"/>
              <a:t>argv</a:t>
            </a:r>
            <a:r>
              <a:rPr lang="en-US" dirty="0"/>
              <a:t> and </a:t>
            </a:r>
            <a:r>
              <a:rPr lang="en-US" i="1" dirty="0" err="1"/>
              <a:t>argc</a:t>
            </a:r>
            <a:endParaRPr lang="en-US" i="1" dirty="0"/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07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843246"/>
            <a:ext cx="822960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{...}; 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723310"/>
            <a:ext cx="8229600" cy="474285"/>
          </a:xfrm>
          <a:solidFill>
            <a:srgbClr val="CCD1D9"/>
          </a:solidFill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12885"/>
            <a:ext cx="8229600" cy="870971"/>
          </a:xfrm>
        </p:spPr>
        <p:txBody>
          <a:bodyPr/>
          <a:lstStyle/>
          <a:p>
            <a:r>
              <a:rPr lang="en-US" dirty="0"/>
              <a:t>To communicate with this class in the future, a proxy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5068"/>
            <a:ext cx="8229600" cy="1136791"/>
          </a:xfrm>
          <a:solidFill>
            <a:srgbClr val="CCD1D9"/>
          </a:solidFill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</p:spTree>
    <p:extLst>
      <p:ext uri="{BB962C8B-B14F-4D97-AF65-F5344CB8AC3E}">
        <p14:creationId xmlns:p14="http://schemas.microsoft.com/office/powerpoint/2010/main" val="1998885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i="1" dirty="0" err="1" smtClean="0"/>
              <a:t>thisProxy</a:t>
            </a:r>
            <a:endParaRPr lang="en-US" i="1" dirty="0"/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i="1" dirty="0" err="1"/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i="1" dirty="0"/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468230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962097"/>
            <a:ext cx="8229600" cy="516587"/>
          </a:xfrm>
          <a:solidFill>
            <a:srgbClr val="CCD1D9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foobar2(</a:t>
            </a:r>
            <a:r>
              <a:rPr lang="en-US" dirty="0" err="1"/>
              <a:t>CProxy</a:t>
            </a:r>
            <a:r>
              <a:rPr lang="en-US" dirty="0"/>
              <a:t> Main 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8684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034835"/>
            <a:ext cx="8229600" cy="1453380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::foobar2(</a:t>
            </a:r>
            <a:r>
              <a:rPr lang="en-US" dirty="0" err="1"/>
              <a:t>CProxy</a:t>
            </a:r>
            <a:r>
              <a:rPr lang="en-US" dirty="0"/>
              <a:t> Main main)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main.foo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738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Mira’: 786,432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  <a:p>
            <a:endParaRPr lang="en-US" sz="2400" dirty="0"/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b="1162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4710"/>
            <a:ext cx="8229600" cy="4304750"/>
          </a:xfrm>
        </p:spPr>
        <p:txBody>
          <a:bodyPr>
            <a:normAutofit/>
          </a:bodyPr>
          <a:lstStyle/>
          <a:p>
            <a:r>
              <a:rPr lang="en-US" sz="2800" dirty="0"/>
              <a:t>There is a special system call </a:t>
            </a:r>
            <a:r>
              <a:rPr lang="en-US" sz="2800" i="1" dirty="0" err="1"/>
              <a:t>CkExit</a:t>
            </a:r>
            <a:r>
              <a:rPr lang="en-US" sz="2800" dirty="0"/>
              <a:t>()</a:t>
            </a:r>
            <a:r>
              <a:rPr lang="en-US" sz="2800" i="1" dirty="0"/>
              <a:t>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i="1" dirty="0"/>
              <a:t>exit</a:t>
            </a:r>
            <a:r>
              <a:rPr lang="en-US" sz="2800" dirty="0"/>
              <a:t>() 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i="1" dirty="0" err="1" smtClean="0"/>
              <a:t>CkExit</a:t>
            </a:r>
            <a:r>
              <a:rPr lang="en-US" sz="2800" dirty="0" smtClean="0"/>
              <a:t>() should be called when you can safely terminate the application (you may want to synchronize before calling this)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983203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835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848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176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231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22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6673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96189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Chares</a:t>
            </a:r>
            <a:r>
              <a:rPr lang="en-US" dirty="0" smtClean="0"/>
              <a:t>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</a:t>
            </a:r>
            <a:r>
              <a:rPr lang="en-US" dirty="0" err="1"/>
              <a:t>chare</a:t>
            </a:r>
            <a:r>
              <a:rPr lang="en-US" dirty="0"/>
              <a:t>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</a:t>
            </a:r>
            <a:r>
              <a:rPr lang="en-US" dirty="0" err="1"/>
              <a:t>chares</a:t>
            </a:r>
            <a:r>
              <a:rPr lang="en-US" dirty="0"/>
              <a:t> have a life-cycle</a:t>
            </a:r>
          </a:p>
          <a:p>
            <a:r>
              <a:rPr lang="en-US" dirty="0"/>
              <a:t>How to express the life-cycle of a </a:t>
            </a:r>
            <a:r>
              <a:rPr lang="en-US" dirty="0" err="1"/>
              <a:t>chare</a:t>
            </a:r>
            <a:r>
              <a:rPr lang="en-US" dirty="0"/>
              <a:t>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i.e.  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9439"/>
            <a:ext cx="8229600" cy="4214927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fib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/>
              <a:t>bool</a:t>
            </a:r>
            <a:r>
              <a:rPr lang="en-US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/>
              <a:t>CProxy</a:t>
            </a:r>
            <a:r>
              <a:rPr lang="en-US" dirty="0"/>
              <a:t> Fib 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value);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"/>
            <a:ext cx="8229600" cy="604267"/>
          </a:xfrm>
        </p:spPr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3235"/>
            <a:ext cx="8229600" cy="5585837"/>
          </a:xfrm>
          <a:solidFill>
            <a:srgbClr val="CCD1D9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en-US" sz="1600" dirty="0" smtClean="0"/>
              <a:t>Main : </a:t>
            </a:r>
            <a:r>
              <a:rPr lang="en-US" sz="1600" b="1" dirty="0" smtClean="0"/>
              <a:t>public </a:t>
            </a:r>
            <a:r>
              <a:rPr lang="en-US" sz="1600" dirty="0" err="1" smtClean="0"/>
              <a:t>CBase</a:t>
            </a:r>
            <a:r>
              <a:rPr lang="en-US" sz="1600" dirty="0" smtClean="0"/>
              <a:t>  Main {</a:t>
            </a:r>
          </a:p>
          <a:p>
            <a:pPr marL="0" indent="0">
              <a:buNone/>
            </a:pPr>
            <a:r>
              <a:rPr lang="en-US" sz="1600" b="1" dirty="0" smtClean="0"/>
              <a:t>public</a:t>
            </a:r>
            <a:r>
              <a:rPr lang="en-US" sz="1600" dirty="0"/>
              <a:t>: Main(</a:t>
            </a:r>
            <a:r>
              <a:rPr lang="en-US" sz="1600" dirty="0" err="1"/>
              <a:t>CkArgMsg</a:t>
            </a:r>
            <a:r>
              <a:rPr lang="en-US" sz="1600" dirty="0"/>
              <a:t>∗  m) {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</a:t>
            </a:r>
            <a:r>
              <a:rPr lang="en-US" sz="1600" dirty="0" err="1"/>
              <a:t>atoi</a:t>
            </a:r>
            <a:r>
              <a:rPr lang="en-US" sz="1600" dirty="0"/>
              <a:t>(m−&gt;</a:t>
            </a:r>
            <a:r>
              <a:rPr lang="en-US" sz="1600" dirty="0" err="1"/>
              <a:t>argv</a:t>
            </a:r>
            <a:r>
              <a:rPr lang="en-US" sz="1600" dirty="0"/>
              <a:t>[1]), </a:t>
            </a:r>
            <a:r>
              <a:rPr lang="en-US" sz="1600" b="1" dirty="0"/>
              <a:t>true</a:t>
            </a:r>
            <a:r>
              <a:rPr lang="en-US" sz="1600" dirty="0"/>
              <a:t>, </a:t>
            </a:r>
            <a:r>
              <a:rPr lang="en-US" sz="1600" dirty="0" err="1"/>
              <a:t>CProxy</a:t>
            </a:r>
            <a:r>
              <a:rPr lang="en-US" sz="1600" dirty="0"/>
              <a:t>  Fib());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</a:p>
          <a:p>
            <a:pPr marL="0" indent="0">
              <a:buNone/>
            </a:pPr>
            <a:r>
              <a:rPr lang="en-US" sz="1600" dirty="0" smtClean="0"/>
              <a:t>};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</a:t>
            </a:r>
            <a:r>
              <a:rPr lang="en-US" sz="1600" dirty="0"/>
              <a:t>Fib : </a:t>
            </a:r>
            <a:r>
              <a:rPr lang="en-US" sz="1600" b="1" dirty="0"/>
              <a:t>public </a:t>
            </a:r>
            <a:r>
              <a:rPr lang="en-US" sz="1600" dirty="0" err="1"/>
              <a:t>CBase</a:t>
            </a:r>
            <a:r>
              <a:rPr lang="en-US" sz="1600" dirty="0"/>
              <a:t>  Fib {</a:t>
            </a:r>
          </a:p>
          <a:p>
            <a:pPr marL="0" indent="0">
              <a:buNone/>
            </a:pPr>
            <a:r>
              <a:rPr lang="en-US" sz="1600" b="1" dirty="0"/>
              <a:t>public</a:t>
            </a:r>
            <a:r>
              <a:rPr lang="en-US" sz="1600" dirty="0"/>
              <a:t>: </a:t>
            </a:r>
            <a:r>
              <a:rPr lang="en-US" sz="1600" dirty="0" err="1"/>
              <a:t>CProxy</a:t>
            </a:r>
            <a:r>
              <a:rPr lang="en-US" sz="1600" dirty="0"/>
              <a:t>  Fib parent;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;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result, count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Fib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n,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  , </a:t>
            </a:r>
            <a:r>
              <a:rPr lang="en-US" sz="1600" dirty="0" err="1"/>
              <a:t>CProxy</a:t>
            </a:r>
            <a:r>
              <a:rPr lang="en-US" sz="1600" dirty="0"/>
              <a:t>  Fib parent  )</a:t>
            </a:r>
          </a:p>
          <a:p>
            <a:pPr marL="0" indent="0">
              <a:buNone/>
            </a:pPr>
            <a:r>
              <a:rPr lang="en-US" sz="1600" dirty="0" smtClean="0"/>
              <a:t>        : </a:t>
            </a:r>
            <a:r>
              <a:rPr lang="en-US" sz="1600" dirty="0"/>
              <a:t>parent(parent  ), </a:t>
            </a:r>
            <a:r>
              <a:rPr lang="en-US" sz="1600" dirty="0" err="1"/>
              <a:t>isRoot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  ), result(0), count(2)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(n &lt; 2) respond(n);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else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− 1,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− 2,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void </a:t>
            </a:r>
            <a:r>
              <a:rPr lang="en-US" sz="1600" dirty="0"/>
              <a:t>respond(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val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result </a:t>
            </a:r>
            <a:r>
              <a:rPr lang="en-US" sz="1600" dirty="0"/>
              <a:t>+= </a:t>
            </a:r>
            <a:r>
              <a:rPr lang="en-US" sz="1600" dirty="0" err="1"/>
              <a:t>val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 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CkPrintf</a:t>
            </a:r>
            <a:r>
              <a:rPr lang="en-US" sz="1600" dirty="0"/>
              <a:t>(”Fibonacci number is: %d\n”, 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dirty="0" err="1" smtClean="0"/>
              <a:t>CkExit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 smtClean="0"/>
              <a:t>            } </a:t>
            </a:r>
            <a:r>
              <a:rPr lang="en-US" sz="1600" b="1" dirty="0"/>
              <a:t>else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            </a:t>
            </a:r>
            <a:r>
              <a:rPr lang="en-US" sz="1600" dirty="0" smtClean="0"/>
              <a:t>{ </a:t>
            </a:r>
            <a:r>
              <a:rPr lang="en-US" sz="1600" dirty="0" err="1"/>
              <a:t>parent.respond</a:t>
            </a:r>
            <a:r>
              <a:rPr lang="en-US" sz="1600" dirty="0"/>
              <a:t>(result);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b="1" dirty="0" smtClean="0"/>
              <a:t>delete </a:t>
            </a:r>
            <a:r>
              <a:rPr lang="en-US" sz="1600" b="1" dirty="0"/>
              <a:t>this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  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 Fibonacci </a:t>
            </a:r>
            <a:r>
              <a:rPr lang="en-US" dirty="0" err="1" smtClean="0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4698"/>
            <a:ext cx="8229600" cy="2871795"/>
          </a:xfrm>
        </p:spPr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 err="1">
                <a:latin typeface="Times New Roman"/>
                <a:cs typeface="Times New Roman"/>
              </a:rPr>
              <a:t>ch</a:t>
            </a:r>
            <a:r>
              <a:rPr lang="en-US" sz="2800" spc="-20" dirty="0" err="1">
                <a:latin typeface="Times New Roman"/>
                <a:cs typeface="Times New Roman"/>
              </a:rPr>
              <a:t>a</a:t>
            </a:r>
            <a:r>
              <a:rPr lang="en-US" sz="2800" dirty="0" err="1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 err="1">
                <a:latin typeface="Times New Roman"/>
                <a:cs typeface="Times New Roman"/>
              </a:rPr>
              <a:t>ch</a:t>
            </a:r>
            <a:r>
              <a:rPr lang="en-US" sz="2000" spc="-20" dirty="0" err="1">
                <a:latin typeface="Times New Roman"/>
                <a:cs typeface="Times New Roman"/>
              </a:rPr>
              <a:t>a</a:t>
            </a:r>
            <a:r>
              <a:rPr lang="en-US" sz="2000" spc="-5" dirty="0" err="1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calling  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respond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our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2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8980"/>
            <a:ext cx="8229600" cy="163382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i="1" spc="-95" dirty="0">
                <a:latin typeface="Courier"/>
                <a:cs typeface="Courier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362801"/>
            <a:ext cx="8229600" cy="1618394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entry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void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5" dirty="0" err="1" smtClean="0">
                <a:latin typeface="Times New Roman"/>
                <a:cs typeface="Times New Roman"/>
              </a:rPr>
              <a:t>someMeth</a:t>
            </a:r>
            <a:r>
              <a:rPr lang="en-US" spc="35" dirty="0" err="1" smtClean="0">
                <a:latin typeface="Times New Roman"/>
                <a:cs typeface="Times New Roman"/>
              </a:rPr>
              <a:t>od</a:t>
            </a:r>
            <a:r>
              <a:rPr lang="en-US" spc="35" dirty="0" smtClean="0">
                <a:latin typeface="Times New Roman"/>
                <a:cs typeface="Times New Roman"/>
              </a:rPr>
              <a:t>()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d1(p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ock2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d2(p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ock3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Times New Roman"/>
                <a:cs typeface="Times New Roman"/>
              </a:rPr>
              <a:t>}</a:t>
            </a:r>
            <a:r>
              <a:rPr lang="en-US" spc="-5" dirty="0" smtClean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6829"/>
            <a:ext cx="8229600" cy="3379796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i="1" spc="-95" dirty="0" smtClean="0">
                <a:latin typeface="Courier"/>
                <a:cs typeface="Courier"/>
              </a:rPr>
              <a:t>serial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err="1" smtClean="0">
                <a:latin typeface="Times New Roman"/>
                <a:cs typeface="Times New Roman"/>
              </a:rPr>
              <a:t>sequencial</a:t>
            </a:r>
            <a:r>
              <a:rPr lang="en-US" sz="2000" spc="-5" dirty="0" smtClean="0">
                <a:latin typeface="Times New Roman"/>
                <a:cs typeface="Times New Roman"/>
              </a:rPr>
              <a:t>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i="1" spc="-25" dirty="0" smtClean="0">
                <a:latin typeface="Courier"/>
                <a:cs typeface="Courier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i="1" spc="-25" dirty="0" smtClean="0">
                <a:latin typeface="Courier"/>
                <a:cs typeface="Courier"/>
              </a:rPr>
              <a:t>serial &lt;</a:t>
            </a:r>
            <a:r>
              <a:rPr lang="en-US" sz="2000" i="1" spc="-25" dirty="0" err="1" smtClean="0">
                <a:latin typeface="Courier"/>
                <a:cs typeface="Courier"/>
              </a:rPr>
              <a:t>optionalString</a:t>
            </a:r>
            <a:r>
              <a:rPr lang="en-US" sz="2000" i="1" spc="-25" dirty="0" smtClean="0">
                <a:latin typeface="Courier"/>
                <a:cs typeface="Courier"/>
              </a:rPr>
              <a:t>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i="1" spc="-25" dirty="0" smtClean="0">
                <a:latin typeface="Courier"/>
                <a:cs typeface="Courier"/>
              </a:rPr>
              <a:t>&lt;</a:t>
            </a:r>
            <a:r>
              <a:rPr lang="en-US" sz="2000" i="1" spc="-25" dirty="0" err="1" smtClean="0">
                <a:latin typeface="Courier"/>
                <a:cs typeface="Courier"/>
              </a:rPr>
              <a:t>optionalString</a:t>
            </a:r>
            <a:r>
              <a:rPr lang="en-US" sz="2000" i="1" spc="-25" dirty="0" smtClean="0">
                <a:latin typeface="Courier"/>
                <a:cs typeface="Courier"/>
              </a:rPr>
              <a:t>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i="1" spc="-25" dirty="0" smtClean="0">
                <a:latin typeface="Courier"/>
                <a:cs typeface="Courier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0309"/>
            <a:ext cx="3845859" cy="1618394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>
                <a:latin typeface="Times New Roman"/>
                <a:cs typeface="Times New Roman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smtClean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thisProxy.invokeMethod</a:t>
            </a:r>
            <a:r>
              <a:rPr lang="en-US" spc="10" dirty="0">
                <a:latin typeface="Times New Roman"/>
                <a:cs typeface="Times New Roman"/>
              </a:rPr>
              <a:t>(10); </a:t>
            </a:r>
            <a:r>
              <a:rPr lang="en-US" spc="10" dirty="0" smtClean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callSomeFunction</a:t>
            </a:r>
            <a:r>
              <a:rPr lang="en-US" spc="10" dirty="0">
                <a:latin typeface="Times New Roman"/>
                <a:cs typeface="Times New Roman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0941" y="4660309"/>
            <a:ext cx="3845860" cy="1618394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>
                <a:latin typeface="Times New Roman"/>
                <a:cs typeface="Times New Roman"/>
              </a:rPr>
              <a:t>entry void </a:t>
            </a:r>
            <a:r>
              <a:rPr lang="en-US" sz="1800" spc="10" dirty="0">
                <a:latin typeface="Times New Roman"/>
                <a:cs typeface="Times New Roman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 smtClean="0">
                <a:latin typeface="Times New Roman"/>
                <a:cs typeface="Times New Roman"/>
              </a:rPr>
              <a:t>    serial </a:t>
            </a:r>
            <a:r>
              <a:rPr lang="en-US" sz="1800" spc="10" dirty="0">
                <a:latin typeface="Times New Roman"/>
                <a:cs typeface="Times New Roman"/>
              </a:rPr>
              <a:t>”</a:t>
            </a:r>
            <a:r>
              <a:rPr lang="en-US" sz="1800" spc="10" dirty="0" err="1">
                <a:latin typeface="Times New Roman"/>
                <a:cs typeface="Times New Roman"/>
              </a:rPr>
              <a:t>setValue</a:t>
            </a:r>
            <a:r>
              <a:rPr lang="en-US" sz="1800" spc="10" dirty="0">
                <a:latin typeface="Times New Roman"/>
                <a:cs typeface="Times New Roman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    value </a:t>
            </a:r>
            <a:r>
              <a:rPr lang="en-US" sz="1800" spc="10" dirty="0">
                <a:latin typeface="Times New Roman"/>
                <a:cs typeface="Times New Roman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};</a:t>
            </a:r>
            <a:endParaRPr lang="en-US" sz="1800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3669"/>
            <a:ext cx="8229600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/* block1 */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/* block2 */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/* block3 */</a:t>
            </a:r>
            <a:endParaRPr lang="en-US" sz="2000" i="1" dirty="0">
              <a:latin typeface="Courier"/>
              <a:cs typeface="Courier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64239"/>
            <a:ext cx="8229600" cy="1889430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 err="1">
                <a:latin typeface="Times New Roman"/>
                <a:cs typeface="Times New Roman"/>
              </a:rPr>
              <a:t>someMethod</a:t>
            </a:r>
            <a:r>
              <a:rPr lang="en-US" spc="10" dirty="0">
                <a:latin typeface="Times New Roman"/>
                <a:cs typeface="Times New Roman"/>
              </a:rPr>
              <a:t>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/∗ block1 ∗/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/∗ block2 ∗/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/∗ block3 ∗/ </a:t>
            </a:r>
            <a:r>
              <a:rPr lang="en-US" spc="1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9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6399"/>
            <a:ext cx="8229600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62364"/>
            <a:ext cx="8229600" cy="826522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Times New Roman"/>
                <a:cs typeface="Times New Roman"/>
              </a:rPr>
              <a:t>when</a:t>
            </a:r>
            <a:r>
              <a:rPr lang="en-US" sz="2200" b="1" spc="8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myMeth</a:t>
            </a:r>
            <a:r>
              <a:rPr lang="en-US" sz="2200" spc="25" dirty="0" err="1">
                <a:latin typeface="Times New Roman"/>
                <a:cs typeface="Times New Roman"/>
              </a:rPr>
              <a:t>o</a:t>
            </a:r>
            <a:r>
              <a:rPr lang="en-US" sz="2200" dirty="0" err="1">
                <a:latin typeface="Times New Roman"/>
                <a:cs typeface="Times New Roman"/>
              </a:rPr>
              <a:t>d</a:t>
            </a:r>
            <a:r>
              <a:rPr lang="en-US" sz="2200" dirty="0">
                <a:latin typeface="Times New Roman"/>
                <a:cs typeface="Times New Roman"/>
              </a:rPr>
              <a:t>(</a:t>
            </a:r>
            <a:r>
              <a:rPr lang="en-US" sz="2200" b="1" dirty="0" err="1">
                <a:latin typeface="Times New Roman"/>
                <a:cs typeface="Times New Roman"/>
              </a:rPr>
              <a:t>int</a:t>
            </a:r>
            <a:r>
              <a:rPr lang="en-US" sz="2200" b="1" spc="8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p</a:t>
            </a:r>
            <a:r>
              <a:rPr lang="en-US" sz="2200" spc="-25" dirty="0">
                <a:latin typeface="Times New Roman"/>
                <a:cs typeface="Times New Roman"/>
              </a:rPr>
              <a:t>a</a:t>
            </a:r>
            <a:r>
              <a:rPr lang="en-US" sz="2200" dirty="0">
                <a:latin typeface="Times New Roman"/>
                <a:cs typeface="Times New Roman"/>
              </a:rPr>
              <a:t>ram1,</a:t>
            </a:r>
            <a:r>
              <a:rPr lang="en-US" sz="2200" spc="80" dirty="0">
                <a:latin typeface="Times New Roman"/>
                <a:cs typeface="Times New Roman"/>
              </a:rPr>
              <a:t> </a:t>
            </a:r>
            <a:r>
              <a:rPr lang="en-US" sz="2200" b="1" dirty="0" err="1">
                <a:latin typeface="Times New Roman"/>
                <a:cs typeface="Times New Roman"/>
              </a:rPr>
              <a:t>int</a:t>
            </a:r>
            <a:r>
              <a:rPr lang="en-US" sz="2200" b="1" spc="8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p</a:t>
            </a:r>
            <a:r>
              <a:rPr lang="en-US" sz="2200" spc="-25" dirty="0">
                <a:latin typeface="Times New Roman"/>
                <a:cs typeface="Times New Roman"/>
              </a:rPr>
              <a:t>a</a:t>
            </a:r>
            <a:r>
              <a:rPr lang="en-US" sz="2200" dirty="0">
                <a:latin typeface="Times New Roman"/>
                <a:cs typeface="Times New Roman"/>
              </a:rPr>
              <a:t>ra</a:t>
            </a:r>
            <a:r>
              <a:rPr lang="en-US" sz="2200" spc="-5" dirty="0">
                <a:latin typeface="Times New Roman"/>
                <a:cs typeface="Times New Roman"/>
              </a:rPr>
              <a:t>m</a:t>
            </a:r>
            <a:r>
              <a:rPr lang="en-US" sz="2200" dirty="0">
                <a:latin typeface="Times New Roman"/>
                <a:cs typeface="Times New Roman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latin typeface="Times New Roman"/>
                <a:cs typeface="Times New Roman"/>
              </a:rPr>
              <a:t>    </a:t>
            </a:r>
            <a:r>
              <a:rPr lang="en-US" sz="2200" i="1" dirty="0" smtClean="0">
                <a:latin typeface="Courier"/>
                <a:cs typeface="Courier"/>
              </a:rPr>
              <a:t>/</a:t>
            </a:r>
            <a:r>
              <a:rPr lang="en-US" sz="2200" i="1" dirty="0">
                <a:latin typeface="Courier"/>
                <a:cs typeface="Courier"/>
              </a:rPr>
              <a:t>∗</a:t>
            </a:r>
            <a:r>
              <a:rPr lang="en-US" sz="2200" i="1" spc="-200" dirty="0">
                <a:latin typeface="Courier"/>
                <a:cs typeface="Courier"/>
              </a:rPr>
              <a:t> </a:t>
            </a:r>
            <a:r>
              <a:rPr lang="en-US" sz="2200" i="1" dirty="0">
                <a:latin typeface="Courier"/>
                <a:cs typeface="Courier"/>
              </a:rPr>
              <a:t>further</a:t>
            </a:r>
            <a:r>
              <a:rPr lang="en-US" sz="2200" i="1" spc="85" dirty="0">
                <a:latin typeface="Courier"/>
                <a:cs typeface="Courier"/>
              </a:rPr>
              <a:t> </a:t>
            </a:r>
            <a:r>
              <a:rPr lang="en-US" sz="2200" i="1" dirty="0">
                <a:latin typeface="Courier"/>
                <a:cs typeface="Courier"/>
              </a:rPr>
              <a:t>c</a:t>
            </a:r>
            <a:r>
              <a:rPr lang="en-US" sz="2200" i="1" spc="20" dirty="0">
                <a:latin typeface="Courier"/>
                <a:cs typeface="Courier"/>
              </a:rPr>
              <a:t>o</a:t>
            </a:r>
            <a:r>
              <a:rPr lang="en-US" sz="2200" i="1" dirty="0">
                <a:latin typeface="Courier"/>
                <a:cs typeface="Courier"/>
              </a:rPr>
              <a:t>de</a:t>
            </a:r>
            <a:r>
              <a:rPr lang="en-US" sz="2200" i="1" spc="80" dirty="0">
                <a:latin typeface="Courier"/>
                <a:cs typeface="Courier"/>
              </a:rPr>
              <a:t> </a:t>
            </a:r>
            <a:r>
              <a:rPr lang="en-US" sz="2200" i="1" dirty="0">
                <a:latin typeface="Courier"/>
                <a:cs typeface="Courier"/>
              </a:rPr>
              <a:t>∗/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91245"/>
            <a:ext cx="822960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Courier"/>
                <a:cs typeface="Courier"/>
              </a:rPr>
              <a:t>/*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smtClean="0">
                <a:latin typeface="Courier"/>
                <a:cs typeface="Courier"/>
              </a:rPr>
              <a:t>further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err="1" smtClean="0">
                <a:latin typeface="Courier"/>
                <a:cs typeface="Courier"/>
              </a:rPr>
              <a:t>sdag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smtClean="0">
                <a:latin typeface="Courier"/>
                <a:cs typeface="Courier"/>
              </a:rPr>
              <a:t>*/</a:t>
            </a:r>
            <a:r>
              <a:rPr lang="en-US" dirty="0" smtClean="0">
                <a:latin typeface="Times New Roman"/>
                <a:cs typeface="Times New Roman"/>
              </a:rPr>
              <a:t> when </a:t>
            </a:r>
            <a:r>
              <a:rPr lang="en-US" i="1" dirty="0" smtClean="0">
                <a:latin typeface="Courier"/>
                <a:cs typeface="Courier"/>
              </a:rPr>
              <a:t>myMethod1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myMethod2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408947"/>
            <a:ext cx="8229600" cy="963077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/>
                <a:cs typeface="Times New Roman"/>
              </a:rPr>
              <a:t>    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</a:t>
            </a:r>
            <a:r>
              <a:rPr lang="en-US" dirty="0" smtClean="0">
                <a:latin typeface="Times New Roman"/>
                <a:cs typeface="Times New Roman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myMethod2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              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22807"/>
            <a:ext cx="822960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Courier"/>
                <a:cs typeface="Courier"/>
              </a:rPr>
              <a:t>/*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smtClean="0">
                <a:latin typeface="Courier"/>
                <a:cs typeface="Courier"/>
              </a:rPr>
              <a:t>further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err="1" smtClean="0">
                <a:latin typeface="Courier"/>
                <a:cs typeface="Courier"/>
              </a:rPr>
              <a:t>sdag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smtClean="0">
                <a:latin typeface="Courier"/>
                <a:cs typeface="Courier"/>
              </a:rPr>
              <a:t>*/</a:t>
            </a:r>
            <a:r>
              <a:rPr lang="en-US" dirty="0" smtClean="0">
                <a:latin typeface="Times New Roman"/>
                <a:cs typeface="Times New Roman"/>
              </a:rPr>
              <a:t> when </a:t>
            </a:r>
            <a:r>
              <a:rPr lang="en-US" i="1" dirty="0" err="1" smtClean="0">
                <a:latin typeface="Courier"/>
                <a:cs typeface="Courier"/>
              </a:rPr>
              <a:t>myMethod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005956"/>
            <a:ext cx="8229600" cy="1386392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myMethod2(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 </a:t>
            </a:r>
            <a:r>
              <a:rPr lang="en-US" i="1" dirty="0" smtClean="0">
                <a:latin typeface="Times New Roman"/>
                <a:cs typeface="Times New Roman"/>
              </a:rPr>
              <a:t>/* further code */</a:t>
            </a:r>
            <a:endParaRPr lang="en-US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9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i="1" spc="-80" dirty="0" err="1">
                <a:latin typeface="Courier"/>
                <a:cs typeface="Courier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i="1" spc="-80" dirty="0" err="1">
                <a:latin typeface="Courier"/>
                <a:cs typeface="Courier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array</a:t>
            </a:r>
            <a:endParaRPr lang="en-US" sz="1800" i="1" dirty="0">
              <a:latin typeface="Courier"/>
              <a:cs typeface="Courier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[</a:t>
            </a:r>
            <a:r>
              <a:rPr lang="en-US" sz="1800" i="1" spc="-80" dirty="0" err="1">
                <a:latin typeface="Courier"/>
                <a:cs typeface="Courier"/>
              </a:rPr>
              <a:t>ClassName</a:t>
            </a:r>
            <a:r>
              <a:rPr lang="en-US" sz="1800" i="1" spc="-80" dirty="0">
                <a:latin typeface="Courier"/>
                <a:cs typeface="Courier"/>
              </a:rPr>
              <a:t>]</a:t>
            </a:r>
            <a:r>
              <a:rPr lang="en-US" sz="1800" i="1" spc="-225" dirty="0">
                <a:latin typeface="Courier"/>
                <a:cs typeface="Courier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SDAG</a:t>
            </a:r>
            <a:r>
              <a:rPr lang="en-US" sz="1800" i="1" spc="-225" dirty="0">
                <a:latin typeface="Courier"/>
                <a:cs typeface="Courier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CODE</a:t>
            </a:r>
            <a:endParaRPr lang="en-US" sz="1800" i="1" dirty="0">
              <a:latin typeface="Courier"/>
              <a:cs typeface="Courier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i="1" u="sng" spc="245" dirty="0">
                <a:latin typeface="Courier"/>
                <a:cs typeface="Courier"/>
              </a:rPr>
              <a:t>  </a:t>
            </a:r>
            <a:r>
              <a:rPr lang="en-US" sz="1800" i="1" u="sng" spc="-50" dirty="0">
                <a:latin typeface="Courier"/>
                <a:cs typeface="Courier"/>
              </a:rPr>
              <a:t> </a:t>
            </a:r>
            <a:r>
              <a:rPr lang="en-US" sz="1800" i="1" spc="-80" dirty="0" err="1">
                <a:latin typeface="Courier"/>
                <a:cs typeface="Courier"/>
              </a:rPr>
              <a:t>sdag</a:t>
            </a:r>
            <a:r>
              <a:rPr lang="en-US" sz="1800" i="1" spc="-225" dirty="0">
                <a:latin typeface="Courier"/>
                <a:cs typeface="Courier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pup()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0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Structured Dagger</a:t>
            </a:r>
            <a:br>
              <a:rPr lang="en-US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198"/>
            <a:ext cx="8229600" cy="4970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.ci 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.</a:t>
            </a:r>
            <a:r>
              <a:rPr lang="en-US" sz="2800" spc="20" dirty="0" err="1" smtClean="0">
                <a:latin typeface="Times New Roman"/>
                <a:cs typeface="Times New Roman"/>
              </a:rPr>
              <a:t>cpp</a:t>
            </a:r>
            <a:r>
              <a:rPr lang="en-US" sz="2800" spc="20" dirty="0" smtClean="0">
                <a:latin typeface="Times New Roman"/>
                <a:cs typeface="Times New Roman"/>
              </a:rPr>
              <a:t> 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0828"/>
            <a:ext cx="8229600" cy="2086039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spc="10" dirty="0" smtClean="0">
                <a:latin typeface="Times New Roman"/>
                <a:cs typeface="Times New Roman"/>
              </a:rPr>
              <a:t>[</a:t>
            </a:r>
            <a:r>
              <a:rPr lang="en-US" b="1" spc="10" dirty="0" err="1" smtClean="0">
                <a:latin typeface="Times New Roman"/>
                <a:cs typeface="Times New Roman"/>
              </a:rPr>
              <a:t>mainchare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array</a:t>
            </a:r>
            <a:r>
              <a:rPr lang="en-US" spc="10" dirty="0" smtClean="0">
                <a:latin typeface="Times New Roman"/>
                <a:cs typeface="Times New Roman"/>
              </a:rPr>
              <a:t>]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b="1" spc="10" dirty="0" smtClean="0">
                <a:latin typeface="Times New Roman"/>
                <a:cs typeface="Times New Roman"/>
              </a:rPr>
              <a:t>entry void</a:t>
            </a:r>
            <a:r>
              <a:rPr lang="en-US" spc="10" dirty="0" smtClean="0">
                <a:latin typeface="Times New Roman"/>
                <a:cs typeface="Times New Roman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    // … </a:t>
            </a:r>
            <a:r>
              <a:rPr lang="en-US" i="1" spc="10" dirty="0" smtClean="0">
                <a:latin typeface="Times New Roman"/>
                <a:cs typeface="Times New Roman"/>
              </a:rPr>
              <a:t>structured dagger code here </a:t>
            </a:r>
            <a:r>
              <a:rPr lang="en-US" spc="10" dirty="0" smtClean="0">
                <a:latin typeface="Times New Roman"/>
                <a:cs typeface="Times New Roman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42635"/>
            <a:ext cx="8229600" cy="1903757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class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: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CBase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SDAG_Code</a:t>
            </a:r>
            <a:r>
              <a:rPr lang="en-US" spc="10" dirty="0" smtClean="0">
                <a:latin typeface="Times New Roman"/>
                <a:cs typeface="Times New Roman"/>
              </a:rPr>
              <a:t>/* </a:t>
            </a:r>
            <a:r>
              <a:rPr lang="en-US" i="1" spc="10" dirty="0" smtClean="0">
                <a:latin typeface="Times New Roman"/>
                <a:cs typeface="Times New Roman"/>
              </a:rPr>
              <a:t>insert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i="1" spc="10" dirty="0" smtClean="0">
                <a:latin typeface="Times New Roman"/>
                <a:cs typeface="Times New Roman"/>
              </a:rPr>
              <a:t>SDAG macro */</a:t>
            </a:r>
            <a:endParaRPr lang="en-US" spc="1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36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11"/>
            <a:ext cx="8229600" cy="52352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/>
              <a:t>CProxy</a:t>
            </a:r>
            <a:r>
              <a:rPr lang="en-US" dirty="0"/>
              <a:t>  Fib 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(n &lt; THRESHOLD) </a:t>
            </a:r>
            <a:r>
              <a:rPr lang="en-US" b="1" dirty="0"/>
              <a:t>serial </a:t>
            </a:r>
            <a:r>
              <a:rPr lang="en-US" dirty="0"/>
              <a:t>{ respond(</a:t>
            </a:r>
            <a:r>
              <a:rPr lang="en-US" dirty="0" err="1"/>
              <a:t>seqFib</a:t>
            </a:r>
            <a:r>
              <a:rPr lang="en-US" dirty="0"/>
              <a:t>(n)); }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CProxy</a:t>
            </a:r>
            <a:r>
              <a:rPr lang="en-US" dirty="0" smtClean="0"/>
              <a:t>  </a:t>
            </a:r>
            <a:r>
              <a:rPr lang="en-US" dirty="0"/>
              <a:t>Fib::</a:t>
            </a:r>
            <a:r>
              <a:rPr lang="en-US" dirty="0" err="1"/>
              <a:t>ckNew</a:t>
            </a:r>
            <a:r>
              <a:rPr lang="en-US" dirty="0"/>
              <a:t>(n − 1,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CProxy</a:t>
            </a:r>
            <a:r>
              <a:rPr lang="en-US" dirty="0" smtClean="0"/>
              <a:t>  </a:t>
            </a:r>
            <a:r>
              <a:rPr lang="en-US" dirty="0"/>
              <a:t>Fib::</a:t>
            </a:r>
            <a:r>
              <a:rPr lang="en-US" dirty="0" err="1"/>
              <a:t>ckNew</a:t>
            </a:r>
            <a:r>
              <a:rPr lang="en-US" dirty="0"/>
              <a:t>(n − 2,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val2)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b="1" dirty="0" smtClean="0"/>
              <a:t>serial </a:t>
            </a:r>
            <a:r>
              <a:rPr lang="en-US" dirty="0"/>
              <a:t>{ respond(</a:t>
            </a:r>
            <a:r>
              <a:rPr lang="en-US" dirty="0" err="1"/>
              <a:t>val</a:t>
            </a:r>
            <a:r>
              <a:rPr lang="en-US" dirty="0"/>
              <a:t> + val2); }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</a:p>
          <a:p>
            <a:pPr marL="0" indent="0">
              <a:buNone/>
            </a:pPr>
            <a:r>
              <a:rPr lang="en-US" dirty="0" smtClean="0"/>
              <a:t>                };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/>
              <a:t>e</a:t>
            </a:r>
            <a:r>
              <a:rPr lang="en-US" b="1" dirty="0" smtClean="0"/>
              <a:t>ntry void </a:t>
            </a:r>
            <a:r>
              <a:rPr lang="en-US" dirty="0" smtClean="0"/>
              <a:t>response(</a:t>
            </a:r>
            <a:r>
              <a:rPr lang="en-US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  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470712"/>
          </a:xfrm>
          <a:solidFill>
            <a:srgbClr val="CCD1D9"/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fib.decl.h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#define </a:t>
            </a:r>
            <a:r>
              <a:rPr lang="en-US" dirty="0"/>
              <a:t>THRESHOLD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 Main 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 m) { </a:t>
            </a:r>
            <a:r>
              <a:rPr lang="en-US" dirty="0" err="1"/>
              <a:t>CProxy</a:t>
            </a:r>
            <a:r>
              <a:rPr lang="en-US" dirty="0"/>
              <a:t>  Fib::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atoi</a:t>
            </a:r>
            <a:r>
              <a:rPr lang="en-US" dirty="0"/>
              <a:t>(m−&gt;</a:t>
            </a:r>
            <a:r>
              <a:rPr lang="en-US" dirty="0" err="1"/>
              <a:t>argv</a:t>
            </a:r>
            <a:r>
              <a:rPr lang="en-US" dirty="0"/>
              <a:t>[1]),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dirty="0" err="1"/>
              <a:t>CProxy</a:t>
            </a:r>
            <a:r>
              <a:rPr lang="en-US" dirty="0"/>
              <a:t>  Fib());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Fib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 Fib 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Fib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</a:t>
            </a:r>
            <a:r>
              <a:rPr lang="en-US" dirty="0" smtClean="0"/>
              <a:t>  </a:t>
            </a:r>
            <a:r>
              <a:rPr lang="en-US" dirty="0"/>
              <a:t>Fib parent;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  , </a:t>
            </a:r>
            <a:r>
              <a:rPr lang="en-US" dirty="0" err="1"/>
              <a:t>CProxy</a:t>
            </a:r>
            <a:r>
              <a:rPr lang="en-US" dirty="0"/>
              <a:t>  Fib parent  )</a:t>
            </a:r>
          </a:p>
          <a:p>
            <a:pPr marL="0" indent="0">
              <a:buNone/>
            </a:pPr>
            <a:r>
              <a:rPr lang="en-US" dirty="0" smtClean="0"/>
              <a:t>        : </a:t>
            </a:r>
            <a:r>
              <a:rPr lang="en-US" dirty="0"/>
              <a:t>parent(parent  ), </a:t>
            </a:r>
            <a:r>
              <a:rPr lang="en-US" dirty="0" err="1"/>
              <a:t>isRoot</a:t>
            </a:r>
            <a:r>
              <a:rPr lang="en-US" dirty="0"/>
              <a:t>(</a:t>
            </a:r>
            <a:r>
              <a:rPr lang="en-US" dirty="0" err="1"/>
              <a:t>isRoot</a:t>
            </a:r>
            <a:r>
              <a:rPr lang="en-US" dirty="0"/>
              <a:t>  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calc</a:t>
            </a:r>
            <a:r>
              <a:rPr lang="en-US" dirty="0"/>
              <a:t>(n);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seqFib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n) { </a:t>
            </a:r>
            <a:r>
              <a:rPr lang="en-US" b="1" dirty="0"/>
              <a:t>return </a:t>
            </a:r>
            <a:r>
              <a:rPr lang="en-US" dirty="0"/>
              <a:t>(n &lt; 2) ? n : </a:t>
            </a:r>
            <a:r>
              <a:rPr lang="en-US" dirty="0" err="1"/>
              <a:t>seqFib</a:t>
            </a:r>
            <a:r>
              <a:rPr lang="en-US" dirty="0"/>
              <a:t>(n − 1) + </a:t>
            </a:r>
            <a:r>
              <a:rPr lang="en-US" dirty="0" err="1"/>
              <a:t>seqFib</a:t>
            </a:r>
            <a:r>
              <a:rPr lang="en-US" dirty="0"/>
              <a:t>(n − 2);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(!</a:t>
            </a:r>
            <a:r>
              <a:rPr lang="en-US" dirty="0" err="1"/>
              <a:t>isRoot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{ </a:t>
            </a:r>
            <a:r>
              <a:rPr lang="en-US" dirty="0" err="1"/>
              <a:t>parent.response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delete </a:t>
            </a:r>
            <a:r>
              <a:rPr lang="en-US" b="1" dirty="0"/>
              <a:t>this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} </a:t>
            </a:r>
            <a:r>
              <a:rPr lang="en-US" dirty="0"/>
              <a:t>else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CkPrintf</a:t>
            </a:r>
            <a:r>
              <a:rPr lang="en-US" dirty="0"/>
              <a:t>(”Fibonacci number is: %d\n”, 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fib.def.h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r>
              <a:rPr lang="en-US" dirty="0"/>
              <a:t>Library</a:t>
            </a:r>
          </a:p>
          <a:p>
            <a:r>
              <a:rPr lang="en-US" dirty="0"/>
              <a:t>Communication primitives</a:t>
            </a:r>
          </a:p>
          <a:p>
            <a:r>
              <a:rPr lang="en-US" dirty="0"/>
              <a:t>MPI does not directly support automated resource management (e.g. load balancing, fault tolerance, etc.)</a:t>
            </a:r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3661"/>
            <a:ext cx="8229600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myMethod1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i="1" spc="-80" dirty="0">
                <a:latin typeface="Courier"/>
                <a:cs typeface="Courier"/>
              </a:rPr>
              <a:t>/* </a:t>
            </a:r>
            <a:r>
              <a:rPr lang="en-US" sz="2000" i="1" spc="-80" dirty="0" err="1">
                <a:latin typeface="Courier"/>
                <a:cs typeface="Courier"/>
              </a:rPr>
              <a:t>sdag</a:t>
            </a:r>
            <a:r>
              <a:rPr lang="en-US" sz="2000" i="1" spc="-80" dirty="0">
                <a:latin typeface="Courier"/>
                <a:cs typeface="Courier"/>
              </a:rPr>
              <a:t> block1 */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/* </a:t>
            </a:r>
            <a:r>
              <a:rPr lang="en-US" sz="2000" i="1" spc="-80" dirty="0" err="1">
                <a:latin typeface="Courier"/>
                <a:cs typeface="Courier"/>
              </a:rPr>
              <a:t>sdag</a:t>
            </a:r>
            <a:r>
              <a:rPr lang="en-US" sz="2000" i="1" spc="-80" dirty="0">
                <a:latin typeface="Courier"/>
                <a:cs typeface="Courier"/>
              </a:rPr>
              <a:t> block2 */</a:t>
            </a:r>
            <a:endParaRPr lang="en-US" sz="2000" i="1" dirty="0">
              <a:latin typeface="Courier"/>
              <a:cs typeface="Courier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i="1" spc="-95" dirty="0">
                <a:latin typeface="Courier"/>
                <a:cs typeface="Courier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25267"/>
            <a:ext cx="8229600" cy="1618394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myMethod1(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myMethod2(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   myMethod3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size,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arr</a:t>
            </a:r>
            <a:r>
              <a:rPr lang="en-US" spc="10" dirty="0">
                <a:latin typeface="Times New Roman"/>
                <a:cs typeface="Times New Roman"/>
              </a:rPr>
              <a:t>[size]) /∗ </a:t>
            </a:r>
            <a:r>
              <a:rPr lang="en-US" spc="10" dirty="0" err="1">
                <a:latin typeface="Times New Roman"/>
                <a:cs typeface="Times New Roman"/>
              </a:rPr>
              <a:t>sdag</a:t>
            </a:r>
            <a:r>
              <a:rPr lang="en-US" spc="10" dirty="0">
                <a:latin typeface="Times New Roman"/>
                <a:cs typeface="Times New Roman"/>
              </a:rPr>
              <a:t>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myMethod4(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param4) /∗ </a:t>
            </a:r>
            <a:r>
              <a:rPr lang="en-US" spc="10" dirty="0" err="1">
                <a:latin typeface="Times New Roman"/>
                <a:cs typeface="Times New Roman"/>
              </a:rPr>
              <a:t>sdag</a:t>
            </a:r>
            <a:r>
              <a:rPr lang="en-US" spc="10" dirty="0">
                <a:latin typeface="Times New Roman"/>
                <a:cs typeface="Times New Roman"/>
              </a:rPr>
              <a:t>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7114"/>
            <a:ext cx="822960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78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i="1" spc="-95" dirty="0">
                <a:latin typeface="Courier"/>
                <a:cs typeface="Courier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i="1" spc="-95" dirty="0">
                <a:latin typeface="Courier"/>
                <a:cs typeface="Courier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i="1" spc="-95" dirty="0">
                <a:latin typeface="Courier"/>
                <a:cs typeface="Courier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i="1" spc="-95" dirty="0">
                <a:latin typeface="Courier"/>
                <a:cs typeface="Courier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57175"/>
            <a:ext cx="8229600" cy="2704353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(200, </a:t>
            </a:r>
            <a:r>
              <a:rPr lang="en-US" b="1" spc="10" dirty="0">
                <a:latin typeface="Times New Roman"/>
                <a:cs typeface="Times New Roman"/>
              </a:rPr>
              <a:t>false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(100, </a:t>
            </a:r>
            <a:r>
              <a:rPr lang="en-US" b="1" spc="10" dirty="0">
                <a:latin typeface="Times New Roman"/>
                <a:cs typeface="Times New Roman"/>
              </a:rPr>
              <a:t>true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6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940050"/>
            <a:ext cx="8229600" cy="2460437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if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thisIndex.x</a:t>
            </a:r>
            <a:r>
              <a:rPr lang="en-US" spc="10" dirty="0">
                <a:latin typeface="Times New Roman"/>
                <a:cs typeface="Times New Roman"/>
              </a:rPr>
              <a:t>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 </a:t>
            </a:r>
            <a:r>
              <a:rPr lang="en-US" spc="10" dirty="0">
                <a:latin typeface="Times New Roman"/>
                <a:cs typeface="Times New Roman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payload) </a:t>
            </a:r>
            <a:r>
              <a:rPr lang="en-US" b="1" spc="10" dirty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13422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i="1" spc="-95" dirty="0">
                <a:latin typeface="Courier"/>
                <a:cs typeface="Courier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34224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for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86958"/>
            <a:ext cx="8229600" cy="2073307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for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= 0;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maxIter</a:t>
            </a:r>
            <a:r>
              <a:rPr lang="en-US" spc="10" dirty="0">
                <a:latin typeface="Times New Roman"/>
                <a:cs typeface="Times New Roman"/>
              </a:rPr>
              <a:t>; ++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recvLeft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recvRight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52298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i="1" spc="-95" dirty="0" smtClean="0">
                <a:latin typeface="Courier"/>
                <a:cs typeface="Courier"/>
              </a:rPr>
              <a:t>for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i="1" spc="10" dirty="0" smtClean="0">
                <a:latin typeface="Courier"/>
                <a:cs typeface="Courier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err="1" smtClean="0">
                <a:latin typeface="Times New Roman"/>
                <a:cs typeface="Times New Roman"/>
              </a:rPr>
              <a:t>th</a:t>
            </a:r>
            <a:r>
              <a:rPr lang="en-US" spc="10" dirty="0" smtClean="0">
                <a:latin typeface="Times New Roman"/>
                <a:cs typeface="Times New Roman"/>
              </a:rPr>
              <a:t> iteration completes,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60265"/>
            <a:ext cx="8229600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i="1" spc="20" dirty="0" err="1" smtClean="0">
                <a:latin typeface="Courier"/>
                <a:cs typeface="Courier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97425"/>
            <a:ext cx="8229600" cy="1059551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class </a:t>
            </a:r>
            <a:r>
              <a:rPr lang="en-US" spc="10" dirty="0">
                <a:latin typeface="Times New Roman"/>
                <a:cs typeface="Times New Roman"/>
              </a:rPr>
              <a:t>Foo : </a:t>
            </a:r>
            <a:r>
              <a:rPr lang="en-US" b="1" spc="10" dirty="0">
                <a:latin typeface="Times New Roman"/>
                <a:cs typeface="Times New Roman"/>
              </a:rPr>
              <a:t>public </a:t>
            </a:r>
            <a:r>
              <a:rPr lang="en-US" spc="10" dirty="0" err="1">
                <a:latin typeface="Times New Roman"/>
                <a:cs typeface="Times New Roman"/>
              </a:rPr>
              <a:t>CBase</a:t>
            </a:r>
            <a:r>
              <a:rPr lang="en-US" spc="10" dirty="0">
                <a:latin typeface="Times New Roman"/>
                <a:cs typeface="Times New Roman"/>
              </a:rPr>
              <a:t> Foo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>
                <a:latin typeface="Times New Roman"/>
                <a:cs typeface="Times New Roman"/>
              </a:rPr>
              <a:t>: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59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while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21117"/>
            <a:ext cx="8229600" cy="3752221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while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numNeighbors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recvData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method1() </a:t>
            </a:r>
            <a:r>
              <a:rPr lang="en-US" i="1" spc="10" dirty="0">
                <a:latin typeface="Times New Roman"/>
                <a:cs typeface="Times New Roman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method2() </a:t>
            </a:r>
            <a:r>
              <a:rPr lang="en-US" i="1" spc="10" dirty="0">
                <a:latin typeface="Times New Roman"/>
                <a:cs typeface="Times New Roman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98823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i="1" spc="-95" dirty="0" smtClean="0">
                <a:latin typeface="Courier"/>
                <a:cs typeface="Courier"/>
              </a:rPr>
              <a:t>while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i="1" spc="-80" dirty="0">
                <a:latin typeface="Courier"/>
                <a:cs typeface="Courier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9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39353"/>
          </a:xfrm>
        </p:spPr>
        <p:txBody>
          <a:bodyPr>
            <a:normAutofit fontScale="85000" lnSpcReduction="1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Courier"/>
                <a:cs typeface="Courier"/>
              </a:rPr>
              <a:t>overlap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Courier"/>
                <a:cs typeface="Courier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Courier"/>
                <a:cs typeface="Courier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Courier"/>
                <a:cs typeface="Courier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 </a:t>
            </a:r>
            <a:r>
              <a:rPr lang="en-US" spc="-80" dirty="0">
                <a:latin typeface="Courier"/>
                <a:cs typeface="Courier"/>
              </a:rPr>
              <a:t>overlap </a:t>
            </a:r>
            <a:r>
              <a:rPr lang="en-US" spc="95" dirty="0">
                <a:latin typeface="Times New Roman"/>
                <a:cs typeface="Times New Roman"/>
              </a:rPr>
              <a:t>{</a:t>
            </a:r>
            <a:r>
              <a:rPr lang="en-US" i="1" spc="95" dirty="0">
                <a:latin typeface="Times New Roman"/>
                <a:cs typeface="Times New Roman"/>
              </a:rPr>
              <a:t> </a:t>
            </a:r>
            <a:r>
              <a:rPr lang="en-US" i="1" spc="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Courier"/>
                <a:cs typeface="Courier"/>
              </a:rPr>
              <a:t>/* </a:t>
            </a:r>
            <a:r>
              <a:rPr lang="en-US" spc="-80" dirty="0" err="1">
                <a:latin typeface="Courier"/>
                <a:cs typeface="Courier"/>
              </a:rPr>
              <a:t>sdag</a:t>
            </a:r>
            <a:r>
              <a:rPr lang="en-US" spc="-80" dirty="0">
                <a:latin typeface="Courier"/>
                <a:cs typeface="Courier"/>
              </a:rPr>
              <a:t> constructs */ </a:t>
            </a:r>
            <a:r>
              <a:rPr lang="en-US" spc="95" dirty="0" smtClean="0">
                <a:latin typeface="Times New Roman"/>
                <a:cs typeface="Times New Roman"/>
              </a:rPr>
              <a:t>}</a:t>
            </a:r>
            <a:endParaRPr lang="en-US" dirty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overlap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32942"/>
            <a:ext cx="8229600" cy="2032000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overlap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 </a:t>
            </a:r>
            <a:r>
              <a:rPr lang="en-US" i="1" spc="10" dirty="0">
                <a:latin typeface="Times New Roman"/>
                <a:cs typeface="Times New Roman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</a:t>
            </a:r>
            <a:r>
              <a:rPr lang="en-US" b="1" spc="10" dirty="0">
                <a:latin typeface="Times New Roman"/>
                <a:cs typeface="Times New Roman"/>
              </a:rPr>
              <a:t>char </a:t>
            </a:r>
            <a:r>
              <a:rPr lang="en-US" spc="10" dirty="0" err="1">
                <a:latin typeface="Times New Roman"/>
                <a:cs typeface="Times New Roman"/>
              </a:rPr>
              <a:t>myChar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block5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1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74928"/>
            <a:ext cx="4772213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 err="1">
                <a:latin typeface="Times New Roman"/>
                <a:cs typeface="Times New Roman"/>
              </a:rPr>
              <a:t>c</a:t>
            </a:r>
            <a:r>
              <a:rPr lang="en-US" sz="2300" spc="20" dirty="0" err="1">
                <a:latin typeface="Times New Roman"/>
                <a:cs typeface="Times New Roman"/>
              </a:rPr>
              <a:t>h</a:t>
            </a:r>
            <a:r>
              <a:rPr lang="en-US" sz="2300" spc="-15" dirty="0" err="1">
                <a:latin typeface="Times New Roman"/>
                <a:cs typeface="Times New Roman"/>
              </a:rPr>
              <a:t>a</a:t>
            </a:r>
            <a:r>
              <a:rPr lang="en-US" sz="2300" dirty="0" err="1">
                <a:latin typeface="Times New Roman"/>
                <a:cs typeface="Times New Roman"/>
              </a:rPr>
              <a:t>re</a:t>
            </a:r>
            <a:endParaRPr lang="en-US" sz="23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object 27"/>
          <p:cNvSpPr>
            <a:spLocks noChangeAspect="1"/>
          </p:cNvSpPr>
          <p:nvPr/>
        </p:nvSpPr>
        <p:spPr>
          <a:xfrm>
            <a:off x="5229412" y="856830"/>
            <a:ext cx="3457388" cy="5164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8352"/>
            <a:ext cx="822960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i="1" spc="-95" dirty="0" err="1">
                <a:latin typeface="Courier"/>
                <a:cs typeface="Courier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Courier"/>
                <a:cs typeface="Courier"/>
              </a:rPr>
              <a:t>  </a:t>
            </a:r>
            <a:r>
              <a:rPr lang="en-US" sz="2000" i="1" spc="-80" dirty="0" err="1" smtClean="0">
                <a:latin typeface="Courier"/>
                <a:cs typeface="Courier"/>
              </a:rPr>
              <a:t>forall</a:t>
            </a:r>
            <a:r>
              <a:rPr lang="en-US" sz="2000" i="1" spc="-80" dirty="0" smtClean="0">
                <a:latin typeface="Courier"/>
                <a:cs typeface="Courier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[&lt;</a:t>
            </a:r>
            <a:r>
              <a:rPr lang="en-US" sz="2000" i="1" spc="-80" dirty="0" err="1">
                <a:latin typeface="Courier"/>
                <a:cs typeface="Courier"/>
              </a:rPr>
              <a:t>ident</a:t>
            </a:r>
            <a:r>
              <a:rPr lang="en-US" sz="2000" i="1" spc="-80" dirty="0">
                <a:latin typeface="Courier"/>
                <a:cs typeface="Courier"/>
              </a:rPr>
              <a:t>&gt;] (&lt;min&gt; :	&lt;max&gt;, &lt;stride&gt;) &lt;body&gt;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&lt;min&gt;</a:t>
            </a:r>
            <a:r>
              <a:rPr lang="en-US" sz="2000" i="1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&lt;max&gt;</a:t>
            </a:r>
            <a:r>
              <a:rPr lang="en-US" sz="2000" i="1" spc="30" dirty="0">
                <a:latin typeface="Courier"/>
                <a:cs typeface="Courier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err="1" smtClean="0">
                <a:latin typeface="Courier"/>
                <a:cs typeface="Courier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60588"/>
            <a:ext cx="8229600" cy="1180352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err="1" smtClean="0">
                <a:latin typeface="Times New Roman"/>
                <a:cs typeface="Times New Roman"/>
              </a:rPr>
              <a:t>forall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[block] (0 : </a:t>
            </a:r>
            <a:r>
              <a:rPr lang="en-US" spc="10" dirty="0" err="1">
                <a:latin typeface="Times New Roman"/>
                <a:cs typeface="Times New Roman"/>
              </a:rPr>
              <a:t>numBlocks</a:t>
            </a:r>
            <a:r>
              <a:rPr lang="en-US" spc="10" dirty="0">
                <a:latin typeface="Times New Roman"/>
                <a:cs typeface="Times New Roman"/>
              </a:rPr>
              <a:t>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    when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4982879"/>
            <a:ext cx="8229600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i="1" spc="-95" dirty="0">
                <a:latin typeface="Courier"/>
                <a:cs typeface="Courier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i="1" spc="-95" dirty="0">
                <a:latin typeface="Courier"/>
                <a:cs typeface="Courier"/>
              </a:rPr>
              <a:t>public:	</a:t>
            </a:r>
            <a:r>
              <a:rPr lang="en-US" sz="4000" i="1" spc="-95" dirty="0" err="1">
                <a:latin typeface="Courier"/>
                <a:cs typeface="Courier"/>
              </a:rPr>
              <a:t>int</a:t>
            </a:r>
            <a:r>
              <a:rPr lang="en-US" sz="4000" i="1" spc="-90" dirty="0">
                <a:latin typeface="Courier"/>
                <a:cs typeface="Courier"/>
              </a:rPr>
              <a:t> </a:t>
            </a:r>
            <a:r>
              <a:rPr lang="en-US" sz="4000" i="1" spc="-95" dirty="0">
                <a:latin typeface="Courier"/>
                <a:cs typeface="Courier"/>
              </a:rPr>
              <a:t>block;</a:t>
            </a:r>
            <a:endParaRPr lang="en-US" sz="4000" i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559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37"/>
            <a:ext cx="8229600" cy="4905022"/>
          </a:xfrm>
          <a:solidFill>
            <a:srgbClr val="CCD1D9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                </a:t>
            </a: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prefix 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readonly</a:t>
            </a:r>
            <a:r>
              <a:rPr lang="en-US" b="1" dirty="0" smtClean="0"/>
              <a:t> </a:t>
            </a:r>
            <a:r>
              <a:rPr lang="en-US" dirty="0" err="1"/>
              <a:t>CProxy</a:t>
            </a:r>
            <a:r>
              <a:rPr lang="en-US" dirty="0"/>
              <a:t>  Main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readonly</a:t>
            </a:r>
            <a:r>
              <a:rPr lang="en-US" b="1" dirty="0" smtClean="0"/>
              <a:t>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numElements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void </a:t>
            </a:r>
            <a:r>
              <a:rPr lang="en-US" dirty="0" err="1"/>
              <a:t>checkIn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array </a:t>
            </a:r>
            <a:r>
              <a:rPr lang="en-US" dirty="0"/>
              <a:t>[1D] Prefix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Prefix();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passValue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step,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incomingValue</a:t>
            </a:r>
            <a:r>
              <a:rPr lang="en-US" dirty="0"/>
              <a:t>)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611"/>
            <a:ext cx="8229600" cy="49050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startPrefixCalculation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for</a:t>
            </a:r>
            <a:r>
              <a:rPr lang="en-US" dirty="0"/>
              <a:t>(stage = 0; (1 &lt;&lt; stage) &lt; </a:t>
            </a:r>
            <a:r>
              <a:rPr lang="en-US" dirty="0" err="1"/>
              <a:t>numElements</a:t>
            </a:r>
            <a:r>
              <a:rPr lang="en-US" dirty="0"/>
              <a:t>; stage++) {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serial </a:t>
            </a:r>
            <a:r>
              <a:rPr lang="en-US" dirty="0"/>
              <a:t>”send  value” {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dirty="0" err="1" smtClean="0"/>
              <a:t>targetIndex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thisIndex</a:t>
            </a:r>
            <a:r>
              <a:rPr lang="en-US" dirty="0"/>
              <a:t> + (1&lt;&lt;stage);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targetIndex</a:t>
            </a:r>
            <a:r>
              <a:rPr lang="en-US" dirty="0"/>
              <a:t> &lt; </a:t>
            </a:r>
            <a:r>
              <a:rPr lang="en-US" dirty="0" err="1"/>
              <a:t>numElements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targetIndex</a:t>
            </a:r>
            <a:r>
              <a:rPr lang="en-US" dirty="0" smtClean="0"/>
              <a:t>].</a:t>
            </a:r>
            <a:r>
              <a:rPr lang="en-US" dirty="0" err="1" smtClean="0"/>
              <a:t>passValue</a:t>
            </a:r>
            <a:r>
              <a:rPr lang="en-US" dirty="0" smtClean="0"/>
              <a:t>(stage, value);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 &gt;= (1&lt;&lt;stage))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when </a:t>
            </a:r>
            <a:r>
              <a:rPr lang="en-US" dirty="0" err="1"/>
              <a:t>passValue</a:t>
            </a:r>
            <a:r>
              <a:rPr lang="en-US" dirty="0"/>
              <a:t>[stage]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incoming  stage, unsigned </a:t>
            </a:r>
            <a:r>
              <a:rPr lang="en-US" dirty="0" err="1"/>
              <a:t>int</a:t>
            </a:r>
            <a:r>
              <a:rPr lang="en-US" dirty="0"/>
              <a:t> incoming  value) serial</a:t>
            </a:r>
          </a:p>
          <a:p>
            <a:pPr marL="0" indent="0">
              <a:buNone/>
            </a:pPr>
            <a:r>
              <a:rPr lang="en-US" dirty="0" smtClean="0"/>
              <a:t>                                 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value </a:t>
            </a:r>
            <a:r>
              <a:rPr lang="en-US" dirty="0"/>
              <a:t>+= incoming  value;</a:t>
            </a:r>
          </a:p>
          <a:p>
            <a:pPr marL="0" indent="0">
              <a:buNone/>
            </a:pPr>
            <a:r>
              <a:rPr lang="en-US" dirty="0" smtClean="0"/>
              <a:t>    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”done” {</a:t>
            </a:r>
          </a:p>
          <a:p>
            <a:pPr marL="0" indent="0">
              <a:buNone/>
            </a:pPr>
            <a:r>
              <a:rPr lang="en-US" dirty="0" smtClean="0"/>
              <a:t>                     contribute</a:t>
            </a:r>
            <a:r>
              <a:rPr lang="en-US" dirty="0"/>
              <a:t>(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(Main, </a:t>
            </a:r>
            <a:r>
              <a:rPr lang="en-US" dirty="0" err="1"/>
              <a:t>checkIn</a:t>
            </a:r>
            <a:r>
              <a:rPr lang="en-US" dirty="0"/>
              <a:t>), </a:t>
            </a:r>
            <a:r>
              <a:rPr lang="en-US" dirty="0" err="1"/>
              <a:t>mainProxy</a:t>
            </a:r>
            <a:r>
              <a:rPr lang="en-US" dirty="0"/>
              <a:t>)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  }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23977"/>
            <a:ext cx="914400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100" baseline="30000" dirty="0">
                <a:latin typeface="Times New Roman"/>
                <a:cs typeface="Times New Roman"/>
              </a:rPr>
              <a:t>Charm++ builds upon a proven approach: objects</a:t>
            </a:r>
            <a:endParaRPr lang="en-US" sz="51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06266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0955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i="1" dirty="0"/>
              <a:t>/∗ </a:t>
            </a:r>
            <a:r>
              <a:rPr lang="en-US" i="1" dirty="0" err="1"/>
              <a:t>readonly</a:t>
            </a:r>
            <a:r>
              <a:rPr lang="en-US" i="1" dirty="0"/>
              <a:t> ∗/ </a:t>
            </a:r>
            <a:r>
              <a:rPr lang="en-US" dirty="0" err="1"/>
              <a:t>CProxy</a:t>
            </a:r>
            <a:r>
              <a:rPr lang="en-US" dirty="0"/>
              <a:t>  Main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i="1" dirty="0"/>
              <a:t>/∗ </a:t>
            </a:r>
            <a:r>
              <a:rPr lang="en-US" i="1" dirty="0" err="1"/>
              <a:t>readonly</a:t>
            </a:r>
            <a:r>
              <a:rPr lang="en-US" i="1" dirty="0"/>
              <a:t> ∗/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numElements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 Main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</a:t>
            </a:r>
            <a:r>
              <a:rPr lang="en-US" dirty="0" smtClean="0"/>
              <a:t>  </a:t>
            </a:r>
            <a:r>
              <a:rPr lang="en-US" dirty="0"/>
              <a:t>Prefix </a:t>
            </a:r>
            <a:r>
              <a:rPr lang="en-US" dirty="0" err="1"/>
              <a:t>prefixArray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−&gt;</a:t>
            </a:r>
            <a:r>
              <a:rPr lang="en-US" dirty="0" err="1"/>
              <a:t>argc</a:t>
            </a:r>
            <a:r>
              <a:rPr lang="en-US" dirty="0"/>
              <a:t> &gt; 1) </a:t>
            </a:r>
            <a:r>
              <a:rPr lang="en-US" dirty="0" err="1"/>
              <a:t>numElements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−&gt;</a:t>
            </a:r>
            <a:r>
              <a:rPr lang="en-US" dirty="0" err="1"/>
              <a:t>argv</a:t>
            </a:r>
            <a:r>
              <a:rPr lang="en-US" dirty="0"/>
              <a:t>[1]);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mainProxy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thisProxy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prefixArray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CProxy</a:t>
            </a:r>
            <a:r>
              <a:rPr lang="en-US" dirty="0"/>
              <a:t>  Prefix::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numElements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prefixArray.startPrefixCalculation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Main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  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    void </a:t>
            </a:r>
            <a:r>
              <a:rPr lang="en-US" dirty="0" err="1"/>
              <a:t>checkIn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7095"/>
            <a:ext cx="8229600" cy="3505200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Prefix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 Prefix {</a:t>
            </a:r>
          </a:p>
          <a:p>
            <a:pPr marL="0" indent="0">
              <a:buNone/>
            </a:pPr>
            <a:r>
              <a:rPr lang="en-US" dirty="0" smtClean="0"/>
              <a:t>    Prefix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stage, </a:t>
            </a:r>
            <a:r>
              <a:rPr lang="en-US" dirty="0" err="1"/>
              <a:t>targetIndex</a:t>
            </a:r>
            <a:r>
              <a:rPr lang="en-US" dirty="0"/>
              <a:t>, value;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Prefix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srand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value </a:t>
            </a:r>
            <a:r>
              <a:rPr lang="en-US" dirty="0"/>
              <a:t>= rand() % 10; // Random positive </a:t>
            </a:r>
            <a:r>
              <a:rPr lang="en-US" dirty="0" err="1"/>
              <a:t>int</a:t>
            </a:r>
            <a:r>
              <a:rPr lang="en-US" dirty="0"/>
              <a:t> between 0 and 9 (inclusive)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Prefix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 ∗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prefix.def.h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7769"/>
            <a:ext cx="8229600" cy="2476500"/>
          </a:xfrm>
        </p:spPr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 err="1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97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197" b="-451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49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8777" r="-28777"/>
          <a:stretch>
            <a:fillRect/>
          </a:stretch>
        </p:blipFill>
        <p:spPr>
          <a:xfrm>
            <a:off x="457200" y="1143000"/>
            <a:ext cx="8229600" cy="5235575"/>
          </a:xfrm>
        </p:spPr>
      </p:pic>
    </p:spTree>
    <p:extLst>
      <p:ext uri="{BB962C8B-B14F-4D97-AF65-F5344CB8AC3E}">
        <p14:creationId xmlns:p14="http://schemas.microsoft.com/office/powerpoint/2010/main" val="1056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33" r="58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42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jacobi3d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readonly</a:t>
            </a:r>
            <a:r>
              <a:rPr lang="en-US" b="1" dirty="0" smtClean="0"/>
              <a:t> </a:t>
            </a:r>
            <a:r>
              <a:rPr lang="en-US" dirty="0" err="1"/>
              <a:t>CProxy</a:t>
            </a:r>
            <a:r>
              <a:rPr lang="en-US" dirty="0"/>
              <a:t> Main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done(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iterations);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array </a:t>
            </a:r>
            <a:r>
              <a:rPr lang="en-US" dirty="0"/>
              <a:t>[3D] Jacobi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Jacobi(</a:t>
            </a:r>
            <a:r>
              <a:rPr lang="en-US" b="1" dirty="0"/>
              <a:t>void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gh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i="1" dirty="0" smtClean="0"/>
              <a:t>/</a:t>
            </a:r>
            <a:r>
              <a:rPr lang="en-US" i="1" dirty="0"/>
              <a:t>/ ... main loop (next slide) ...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1368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78667"/>
            <a:ext cx="8229600" cy="5818386"/>
          </a:xfrm>
          <a:solidFill>
            <a:srgbClr val="CCD1D9"/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while </a:t>
            </a:r>
            <a:r>
              <a:rPr lang="en-US" dirty="0"/>
              <a:t>(!converged)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(x−1),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(y−1),z).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(z−1)).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freeBoundaries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contribute</a:t>
            </a:r>
            <a:r>
              <a:rPr lang="en-US" dirty="0"/>
              <a:t>(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 and, </a:t>
            </a:r>
            <a:r>
              <a:rPr lang="en-US" dirty="0" err="1"/>
              <a:t>cb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</a:t>
            </a:r>
            <a:r>
              <a:rPr lang="en-US" b="1" dirty="0"/>
              <a:t>true</a:t>
            </a:r>
            <a:r>
              <a:rPr lang="en-US" dirty="0"/>
              <a:t>; }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 ++</a:t>
            </a:r>
            <a:r>
              <a:rPr lang="en-US" dirty="0" err="1"/>
              <a:t>iter</a:t>
            </a:r>
            <a:r>
              <a:rPr lang="en-US" dirty="0"/>
              <a:t>; }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46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while </a:t>
            </a:r>
            <a:r>
              <a:rPr lang="en-US" dirty="0"/>
              <a:t>(!converged)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(x−1),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(y−1),z).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(z−1)).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freeBoundaries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 % 5 == 1)</a:t>
            </a:r>
          </a:p>
          <a:p>
            <a:pPr marL="0" indent="0">
              <a:buNone/>
            </a:pPr>
            <a:r>
              <a:rPr lang="en-US" dirty="0" smtClean="0"/>
              <a:t>            contribute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 and, 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</a:t>
            </a:r>
            <a:r>
              <a:rPr lang="en-US" dirty="0" err="1" smtClean="0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(++</a:t>
            </a:r>
            <a:r>
              <a:rPr lang="en-US" dirty="0" err="1"/>
              <a:t>iter</a:t>
            </a:r>
            <a:r>
              <a:rPr lang="en-US" dirty="0"/>
              <a:t> % 5 == 0)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</a:t>
            </a:r>
            <a:r>
              <a:rPr lang="en-US" b="1" dirty="0"/>
              <a:t>true</a:t>
            </a:r>
            <a:r>
              <a:rPr lang="en-US" dirty="0"/>
              <a:t>; }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5368"/>
          </a:xfrm>
        </p:spPr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dirty="0">
                <a:latin typeface="Times New Roman"/>
                <a:cs typeface="Times New Roman"/>
              </a:rPr>
              <a:t/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sz="20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13527"/>
            <a:ext cx="8229600" cy="2199105"/>
          </a:xfrm>
        </p:spPr>
        <p:txBody>
          <a:bodyPr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spc="10" dirty="0" err="1">
                <a:latin typeface="Times New Roman"/>
                <a:cs typeface="Times New Roman"/>
              </a:rPr>
              <a:t>res</a:t>
            </a:r>
            <a:r>
              <a:rPr lang="en-US" sz="1800" spc="10" dirty="0">
                <a:latin typeface="Times New Roman"/>
                <a:cs typeface="Times New Roman"/>
              </a:rPr>
              <a:t>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dirty="0" err="1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58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95125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06"/>
            <a:ext cx="8229600" cy="1864895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retrieveValues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keys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i="1" dirty="0"/>
              <a:t>// compute </a:t>
            </a:r>
            <a:r>
              <a:rPr lang="en-US" i="1" dirty="0" err="1"/>
              <a:t>i’th</a:t>
            </a:r>
            <a:r>
              <a:rPr lang="en-US" i="1" dirty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keyValueProxy</a:t>
            </a:r>
            <a:r>
              <a:rPr lang="en-US" dirty="0"/>
              <a:t>[keys[</a:t>
            </a:r>
            <a:r>
              <a:rPr lang="en-US" dirty="0" err="1"/>
              <a:t>i</a:t>
            </a:r>
            <a:r>
              <a:rPr lang="en-US" dirty="0"/>
              <a:t>] / B].</a:t>
            </a:r>
            <a:r>
              <a:rPr lang="en-US" dirty="0" err="1"/>
              <a:t>requestValue</a:t>
            </a:r>
            <a:r>
              <a:rPr lang="en-US" dirty="0"/>
              <a:t>(keys[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900948"/>
            <a:ext cx="822960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ValueType</a:t>
            </a:r>
            <a:r>
              <a:rPr lang="en-US" dirty="0"/>
              <a:t> value)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serial </a:t>
            </a:r>
            <a:r>
              <a:rPr lang="en-US" dirty="0"/>
              <a:t>{ values[</a:t>
            </a:r>
            <a:r>
              <a:rPr lang="en-US" dirty="0" err="1"/>
              <a:t>i</a:t>
            </a:r>
            <a:r>
              <a:rPr lang="en-US" dirty="0"/>
              <a:t>] = value;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i="1" dirty="0" smtClean="0"/>
              <a:t>/</a:t>
            </a:r>
            <a:r>
              <a:rPr lang="en-US" i="1" dirty="0"/>
              <a:t>/ next phase of computation </a:t>
            </a:r>
            <a:r>
              <a:rPr lang="en-US" i="1" dirty="0" err="1"/>
              <a:t>thats</a:t>
            </a:r>
            <a:r>
              <a:rPr lang="en-US" i="1" dirty="0"/>
              <a:t> uses the keys and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92842"/>
            <a:ext cx="8229600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KeyValueClass</a:t>
            </a:r>
            <a:r>
              <a:rPr lang="en-US" sz="2000" dirty="0"/>
              <a:t>::</a:t>
            </a:r>
            <a:r>
              <a:rPr lang="en-US" sz="2000" dirty="0" err="1"/>
              <a:t>requestValue</a:t>
            </a:r>
            <a:r>
              <a:rPr lang="en-US" sz="2000" dirty="0"/>
              <a:t>(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key, </a:t>
            </a:r>
            <a:r>
              <a:rPr lang="en-US" sz="2000" dirty="0" err="1"/>
              <a:t>CProxy</a:t>
            </a:r>
            <a:r>
              <a:rPr lang="en-US" sz="2000" dirty="0"/>
              <a:t> Client c,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ref) {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ValueType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 err="1"/>
              <a:t>localTable</a:t>
            </a:r>
            <a:r>
              <a:rPr lang="en-US" sz="2000" dirty="0"/>
              <a:t>[key];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c.response</a:t>
            </a:r>
            <a:r>
              <a:rPr lang="en-US" sz="2000" dirty="0"/>
              <a:t>(ref, v);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88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268644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8743</TotalTime>
  <Words>6174</Words>
  <Application>Microsoft Macintosh PowerPoint</Application>
  <PresentationFormat>On-screen Show (4:3)</PresentationFormat>
  <Paragraphs>910</Paragraphs>
  <Slides>91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Clarity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PowerPoint Presentation</vt:lpstr>
      <vt:lpstr>PowerPoint Presentation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The Execution Model</vt:lpstr>
      <vt:lpstr>The Execution Model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Computation</vt:lpstr>
      <vt:lpstr>Example: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PowerPoint Presentation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Shanna DeSouza</cp:lastModifiedBy>
  <cp:revision>148</cp:revision>
  <dcterms:created xsi:type="dcterms:W3CDTF">2014-08-04T16:19:24Z</dcterms:created>
  <dcterms:modified xsi:type="dcterms:W3CDTF">2014-09-04T06:01:10Z</dcterms:modified>
</cp:coreProperties>
</file>